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8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47ca7d149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47ca7d149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47ca7d14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47ca7d14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47ca7d149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47ca7d149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人によって必要なもの違う</a:t>
            </a:r>
            <a:endParaRPr/>
          </a:p>
          <a:p>
            <a:pPr marL="0" lvl="0" indent="0" algn="l" rtl="0">
              <a:spcBef>
                <a:spcPts val="0"/>
              </a:spcBef>
              <a:spcAft>
                <a:spcPts val="0"/>
              </a:spcAft>
              <a:buNone/>
            </a:pPr>
            <a:r>
              <a:rPr lang="ja"/>
              <a:t>障害を持つ人</a:t>
            </a:r>
            <a:endParaRPr/>
          </a:p>
          <a:p>
            <a:pPr marL="0" lvl="0" indent="0" algn="l" rtl="0">
              <a:spcBef>
                <a:spcPts val="0"/>
              </a:spcBef>
              <a:spcAft>
                <a:spcPts val="0"/>
              </a:spcAft>
              <a:buNone/>
            </a:pPr>
            <a:r>
              <a:rPr lang="ja"/>
              <a:t>持病持つ人</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47ca7d149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47ca7d14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7ca7d149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47ca7d149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改善はされてきている</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47ca7d149_4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47ca7d149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ja"/>
              <a:t>アクションプランに対応する課題、重視する要素を整理</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47ca7d149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47ca7d149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47ca7d149_4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47ca7d149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多言語指さしボード→</a:t>
            </a:r>
            <a:r>
              <a:rPr lang="ja" sz="1050">
                <a:solidFill>
                  <a:srgbClr val="030303"/>
                </a:solidFill>
                <a:highlight>
                  <a:srgbClr val="FFFFFF"/>
                </a:highlight>
                <a:latin typeface="Meiryo"/>
                <a:ea typeface="Meiryo"/>
                <a:cs typeface="Meiryo"/>
                <a:sym typeface="Meiryo"/>
              </a:rPr>
              <a:t>避難所運営者と被災外国人の意思疎通を円滑化し、自治体における災害時の外国人支援に向けた取り組みの一助とするために、全国の避難所で避難所運営者と被災外国人のそれぞれが使える「多言語指さしボード」を作成</a:t>
            </a:r>
            <a:endParaRPr sz="1050">
              <a:solidFill>
                <a:srgbClr val="030303"/>
              </a:solidFill>
              <a:highlight>
                <a:srgbClr val="FFFFFF"/>
              </a:highlight>
              <a:latin typeface="Meiryo"/>
              <a:ea typeface="Meiryo"/>
              <a:cs typeface="Meiryo"/>
              <a:sym typeface="Meiryo"/>
            </a:endParaRPr>
          </a:p>
          <a:p>
            <a:pPr marL="0" lvl="0" indent="0" algn="l" rtl="0">
              <a:spcBef>
                <a:spcPts val="0"/>
              </a:spcBef>
              <a:spcAft>
                <a:spcPts val="0"/>
              </a:spcAft>
              <a:buNone/>
            </a:pPr>
            <a:endParaRPr sz="1050">
              <a:solidFill>
                <a:srgbClr val="030303"/>
              </a:solidFill>
              <a:highlight>
                <a:srgbClr val="FFFFFF"/>
              </a:highlight>
              <a:latin typeface="Meiryo"/>
              <a:ea typeface="Meiryo"/>
              <a:cs typeface="Meiryo"/>
              <a:sym typeface="Meiryo"/>
            </a:endParaRPr>
          </a:p>
          <a:p>
            <a:pPr marL="0" lvl="0" indent="0" algn="l" rtl="0">
              <a:spcBef>
                <a:spcPts val="0"/>
              </a:spcBef>
              <a:spcAft>
                <a:spcPts val="0"/>
              </a:spcAft>
              <a:buNone/>
            </a:pPr>
            <a:r>
              <a:rPr lang="ja" sz="1050">
                <a:solidFill>
                  <a:srgbClr val="030303"/>
                </a:solidFill>
                <a:highlight>
                  <a:srgbClr val="FFFFFF"/>
                </a:highlight>
                <a:latin typeface="Meiryo"/>
                <a:ea typeface="Meiryo"/>
                <a:cs typeface="Meiryo"/>
                <a:sym typeface="Meiryo"/>
              </a:rPr>
              <a:t>ボード1→言語共通</a:t>
            </a:r>
            <a:endParaRPr sz="1050">
              <a:solidFill>
                <a:srgbClr val="030303"/>
              </a:solidFill>
              <a:highlight>
                <a:srgbClr val="FFFFFF"/>
              </a:highlight>
              <a:latin typeface="Meiryo"/>
              <a:ea typeface="Meiryo"/>
              <a:cs typeface="Meiryo"/>
              <a:sym typeface="Meiryo"/>
            </a:endParaRPr>
          </a:p>
          <a:p>
            <a:pPr marL="0" lvl="0" indent="0" algn="l" rtl="0">
              <a:spcBef>
                <a:spcPts val="0"/>
              </a:spcBef>
              <a:spcAft>
                <a:spcPts val="0"/>
              </a:spcAft>
              <a:buNone/>
            </a:pPr>
            <a:r>
              <a:rPr lang="ja" sz="1050">
                <a:solidFill>
                  <a:srgbClr val="030303"/>
                </a:solidFill>
                <a:highlight>
                  <a:srgbClr val="FFFFFF"/>
                </a:highlight>
                <a:latin typeface="Meiryo"/>
                <a:ea typeface="Meiryo"/>
                <a:cs typeface="Meiryo"/>
                <a:sym typeface="Meiryo"/>
              </a:rPr>
              <a:t>　　　2→避難所スタッフ用</a:t>
            </a:r>
            <a:endParaRPr sz="1050">
              <a:solidFill>
                <a:srgbClr val="030303"/>
              </a:solidFill>
              <a:highlight>
                <a:srgbClr val="FFFFFF"/>
              </a:highlight>
              <a:latin typeface="Meiryo"/>
              <a:ea typeface="Meiryo"/>
              <a:cs typeface="Meiryo"/>
              <a:sym typeface="Meiryo"/>
            </a:endParaRPr>
          </a:p>
          <a:p>
            <a:pPr marL="0" lvl="0" indent="0" algn="l" rtl="0">
              <a:spcBef>
                <a:spcPts val="0"/>
              </a:spcBef>
              <a:spcAft>
                <a:spcPts val="0"/>
              </a:spcAft>
              <a:buNone/>
            </a:pPr>
            <a:r>
              <a:rPr lang="ja" sz="1050">
                <a:solidFill>
                  <a:srgbClr val="030303"/>
                </a:solidFill>
                <a:highlight>
                  <a:srgbClr val="FFFFFF"/>
                </a:highlight>
                <a:latin typeface="Meiryo"/>
                <a:ea typeface="Meiryo"/>
                <a:cs typeface="Meiryo"/>
                <a:sym typeface="Meiryo"/>
              </a:rPr>
              <a:t>　　　3→被災外国人用</a:t>
            </a:r>
            <a:endParaRPr sz="1050">
              <a:solidFill>
                <a:srgbClr val="030303"/>
              </a:solidFill>
              <a:highlight>
                <a:srgbClr val="FFFFFF"/>
              </a:highlight>
              <a:latin typeface="Meiryo"/>
              <a:ea typeface="Meiryo"/>
              <a:cs typeface="Meiryo"/>
              <a:sym typeface="Meiryo"/>
            </a:endParaRPr>
          </a:p>
          <a:p>
            <a:pPr marL="0" lvl="0" indent="0" algn="l" rtl="0">
              <a:spcBef>
                <a:spcPts val="0"/>
              </a:spcBef>
              <a:spcAft>
                <a:spcPts val="0"/>
              </a:spcAft>
              <a:buNone/>
            </a:pPr>
            <a:endParaRPr sz="1050">
              <a:solidFill>
                <a:srgbClr val="030303"/>
              </a:solidFill>
              <a:highlight>
                <a:srgbClr val="FFFFFF"/>
              </a:highlight>
              <a:latin typeface="Meiryo"/>
              <a:ea typeface="Meiryo"/>
              <a:cs typeface="Meiryo"/>
              <a:sym typeface="Meiryo"/>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47ca7d14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47ca7d14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ja" sz="4300"/>
              <a:t>避難場所でのプライバシーと生活</a:t>
            </a:r>
            <a:endParaRPr sz="43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a:t>3G </a:t>
            </a:r>
            <a:endParaRPr/>
          </a:p>
        </p:txBody>
      </p:sp>
      <p:pic>
        <p:nvPicPr>
          <p:cNvPr id="56" name="Google Shape;56;p13"/>
          <p:cNvPicPr preferRelativeResize="0"/>
          <p:nvPr/>
        </p:nvPicPr>
        <p:blipFill>
          <a:blip r:embed="rId3">
            <a:alphaModFix/>
          </a:blip>
          <a:stretch>
            <a:fillRect/>
          </a:stretch>
        </p:blipFill>
        <p:spPr>
          <a:xfrm>
            <a:off x="6699925" y="3045950"/>
            <a:ext cx="1714500" cy="171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t>Q＆A</a:t>
            </a:r>
            <a:endParaRPr b="1"/>
          </a:p>
        </p:txBody>
      </p:sp>
      <p:sp>
        <p:nvSpPr>
          <p:cNvPr id="141" name="Google Shape;14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ja" sz="2900" b="1"/>
              <a:t>Q</a:t>
            </a:r>
            <a:r>
              <a:rPr lang="ja" sz="2900"/>
              <a:t>.これまでの発表を受けて、避難所において質素で機能的なだけの場所は被災者にとって大きなストレスとなり、人権を侵害しかねないということがわかりました。そこで、質問です。</a:t>
            </a:r>
            <a:endParaRPr sz="2900"/>
          </a:p>
          <a:p>
            <a:pPr marL="0" lvl="0" indent="0" algn="l" rtl="0">
              <a:spcBef>
                <a:spcPts val="1200"/>
              </a:spcBef>
              <a:spcAft>
                <a:spcPts val="0"/>
              </a:spcAft>
              <a:buNone/>
            </a:pPr>
            <a:r>
              <a:rPr lang="ja" sz="2900" b="1"/>
              <a:t>「避難所生活では、どのぐらいまでの生活水準が許容されると考えますか？　ex.食べ物、日用品」</a:t>
            </a:r>
            <a:endParaRPr sz="2900" b="1"/>
          </a:p>
          <a:p>
            <a:pPr marL="0" lvl="0" indent="0" algn="l" rtl="0">
              <a:spcBef>
                <a:spcPts val="1200"/>
              </a:spcBef>
              <a:spcAft>
                <a:spcPts val="1200"/>
              </a:spcAft>
              <a:buNone/>
            </a:pP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399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～アクションプラン～</a:t>
            </a:r>
            <a:endParaRPr/>
          </a:p>
        </p:txBody>
      </p:sp>
      <p:sp>
        <p:nvSpPr>
          <p:cNvPr id="62" name="Google Shape;62;p14"/>
          <p:cNvSpPr txBox="1">
            <a:spLocks noGrp="1"/>
          </p:cNvSpPr>
          <p:nvPr>
            <p:ph type="body" idx="1"/>
          </p:nvPr>
        </p:nvSpPr>
        <p:spPr>
          <a:xfrm>
            <a:off x="1560000" y="1408150"/>
            <a:ext cx="5899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a:t>
            </a:r>
            <a:r>
              <a:rPr lang="ja" sz="3000"/>
              <a:t>オリジナル防災バッグ作り</a:t>
            </a:r>
            <a:endParaRPr sz="3000"/>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ja"/>
              <a:t>・</a:t>
            </a:r>
            <a:r>
              <a:rPr lang="ja" sz="3000"/>
              <a:t>指さしボードを使った言語支援</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災害時要援護者への配慮</a:t>
            </a:r>
            <a:endParaRPr/>
          </a:p>
        </p:txBody>
      </p:sp>
      <p:sp>
        <p:nvSpPr>
          <p:cNvPr id="68" name="Google Shape;68;p15"/>
          <p:cNvSpPr txBox="1">
            <a:spLocks noGrp="1"/>
          </p:cNvSpPr>
          <p:nvPr>
            <p:ph type="body" idx="1"/>
          </p:nvPr>
        </p:nvSpPr>
        <p:spPr>
          <a:xfrm>
            <a:off x="351400" y="10995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ja"/>
              <a:t>避難所では個々のニーズに対応しにくい</a:t>
            </a:r>
            <a:endParaRPr/>
          </a:p>
        </p:txBody>
      </p:sp>
      <p:pic>
        <p:nvPicPr>
          <p:cNvPr id="69" name="Google Shape;69;p15"/>
          <p:cNvPicPr preferRelativeResize="0"/>
          <p:nvPr/>
        </p:nvPicPr>
        <p:blipFill>
          <a:blip r:embed="rId3">
            <a:alphaModFix/>
          </a:blip>
          <a:stretch>
            <a:fillRect/>
          </a:stretch>
        </p:blipFill>
        <p:spPr>
          <a:xfrm>
            <a:off x="351400" y="1763073"/>
            <a:ext cx="985375" cy="1363850"/>
          </a:xfrm>
          <a:prstGeom prst="rect">
            <a:avLst/>
          </a:prstGeom>
          <a:noFill/>
          <a:ln>
            <a:noFill/>
          </a:ln>
        </p:spPr>
      </p:pic>
      <p:pic>
        <p:nvPicPr>
          <p:cNvPr id="70" name="Google Shape;70;p15"/>
          <p:cNvPicPr preferRelativeResize="0"/>
          <p:nvPr/>
        </p:nvPicPr>
        <p:blipFill>
          <a:blip r:embed="rId4">
            <a:alphaModFix/>
          </a:blip>
          <a:stretch>
            <a:fillRect/>
          </a:stretch>
        </p:blipFill>
        <p:spPr>
          <a:xfrm>
            <a:off x="3311350" y="1688250"/>
            <a:ext cx="1443750" cy="1608650"/>
          </a:xfrm>
          <a:prstGeom prst="rect">
            <a:avLst/>
          </a:prstGeom>
          <a:noFill/>
          <a:ln>
            <a:noFill/>
          </a:ln>
        </p:spPr>
      </p:pic>
      <p:pic>
        <p:nvPicPr>
          <p:cNvPr id="71" name="Google Shape;71;p15"/>
          <p:cNvPicPr preferRelativeResize="0"/>
          <p:nvPr/>
        </p:nvPicPr>
        <p:blipFill>
          <a:blip r:embed="rId5">
            <a:alphaModFix/>
          </a:blip>
          <a:stretch>
            <a:fillRect/>
          </a:stretch>
        </p:blipFill>
        <p:spPr>
          <a:xfrm>
            <a:off x="5515700" y="3126925"/>
            <a:ext cx="1192875" cy="1428600"/>
          </a:xfrm>
          <a:prstGeom prst="rect">
            <a:avLst/>
          </a:prstGeom>
          <a:noFill/>
          <a:ln>
            <a:noFill/>
          </a:ln>
        </p:spPr>
      </p:pic>
      <p:sp>
        <p:nvSpPr>
          <p:cNvPr id="72" name="Google Shape;72;p15"/>
          <p:cNvSpPr/>
          <p:nvPr/>
        </p:nvSpPr>
        <p:spPr>
          <a:xfrm>
            <a:off x="1367400" y="1915575"/>
            <a:ext cx="2024400" cy="1073400"/>
          </a:xfrm>
          <a:prstGeom prst="wedgeEllipseCallout">
            <a:avLst>
              <a:gd name="adj1" fmla="val -67047"/>
              <a:gd name="adj2" fmla="val -2027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薬がない。。</a:t>
            </a:r>
            <a:endParaRPr/>
          </a:p>
        </p:txBody>
      </p:sp>
      <p:sp>
        <p:nvSpPr>
          <p:cNvPr id="73" name="Google Shape;73;p15"/>
          <p:cNvSpPr/>
          <p:nvPr/>
        </p:nvSpPr>
        <p:spPr>
          <a:xfrm>
            <a:off x="6918650" y="3366650"/>
            <a:ext cx="2152500" cy="1037700"/>
          </a:xfrm>
          <a:prstGeom prst="wedgeEllipseCallout">
            <a:avLst>
              <a:gd name="adj1" fmla="val -67047"/>
              <a:gd name="adj2" fmla="val -2027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つまらない！！</a:t>
            </a:r>
            <a:endParaRPr/>
          </a:p>
        </p:txBody>
      </p:sp>
      <p:sp>
        <p:nvSpPr>
          <p:cNvPr id="74" name="Google Shape;74;p15"/>
          <p:cNvSpPr/>
          <p:nvPr/>
        </p:nvSpPr>
        <p:spPr>
          <a:xfrm>
            <a:off x="3200875" y="3442550"/>
            <a:ext cx="2314800" cy="1073400"/>
          </a:xfrm>
          <a:prstGeom prst="wedgeEllipseCallout">
            <a:avLst>
              <a:gd name="adj1" fmla="val -67047"/>
              <a:gd name="adj2" fmla="val -2027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おむつ、粉ミルクがない。。。</a:t>
            </a:r>
            <a:endParaRPr/>
          </a:p>
        </p:txBody>
      </p:sp>
      <p:sp>
        <p:nvSpPr>
          <p:cNvPr id="75" name="Google Shape;75;p15"/>
          <p:cNvSpPr/>
          <p:nvPr/>
        </p:nvSpPr>
        <p:spPr>
          <a:xfrm>
            <a:off x="5043875" y="1908300"/>
            <a:ext cx="2357700" cy="1073400"/>
          </a:xfrm>
          <a:prstGeom prst="wedgeEllipseCallout">
            <a:avLst>
              <a:gd name="adj1" fmla="val -67047"/>
              <a:gd name="adj2" fmla="val -2027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生理用品、化粧品がない。。。</a:t>
            </a:r>
            <a:endParaRPr/>
          </a:p>
        </p:txBody>
      </p:sp>
      <p:pic>
        <p:nvPicPr>
          <p:cNvPr id="76" name="Google Shape;76;p15"/>
          <p:cNvPicPr preferRelativeResize="0"/>
          <p:nvPr/>
        </p:nvPicPr>
        <p:blipFill>
          <a:blip r:embed="rId6">
            <a:alphaModFix/>
          </a:blip>
          <a:stretch>
            <a:fillRect/>
          </a:stretch>
        </p:blipFill>
        <p:spPr>
          <a:xfrm>
            <a:off x="1578500" y="3205725"/>
            <a:ext cx="1271000" cy="1271000"/>
          </a:xfrm>
          <a:prstGeom prst="rect">
            <a:avLst/>
          </a:prstGeom>
          <a:noFill/>
          <a:ln>
            <a:noFill/>
          </a:ln>
        </p:spPr>
      </p:pic>
      <p:sp>
        <p:nvSpPr>
          <p:cNvPr id="77" name="Google Shape;77;p15"/>
          <p:cNvSpPr txBox="1"/>
          <p:nvPr/>
        </p:nvSpPr>
        <p:spPr>
          <a:xfrm>
            <a:off x="1109350" y="4700750"/>
            <a:ext cx="658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solidFill>
                  <a:srgbClr val="FF0000"/>
                </a:solidFill>
              </a:rPr>
              <a:t>備蓄や避難物資では対応しにくい（多数の人が必要とするものではない）</a:t>
            </a:r>
            <a:endParaRPr>
              <a:solidFill>
                <a:srgbClr val="FF0000"/>
              </a:solidFill>
            </a:endParaRPr>
          </a:p>
        </p:txBody>
      </p:sp>
      <p:sp>
        <p:nvSpPr>
          <p:cNvPr id="78" name="Google Shape;78;p15"/>
          <p:cNvSpPr/>
          <p:nvPr/>
        </p:nvSpPr>
        <p:spPr>
          <a:xfrm>
            <a:off x="572738" y="4715600"/>
            <a:ext cx="542700" cy="3705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多言語コミュニケーションの課題</a:t>
            </a:r>
            <a:endParaRPr/>
          </a:p>
        </p:txBody>
      </p:sp>
      <p:pic>
        <p:nvPicPr>
          <p:cNvPr id="84" name="Google Shape;84;p16"/>
          <p:cNvPicPr preferRelativeResize="0"/>
          <p:nvPr/>
        </p:nvPicPr>
        <p:blipFill>
          <a:blip r:embed="rId3">
            <a:alphaModFix/>
          </a:blip>
          <a:stretch>
            <a:fillRect/>
          </a:stretch>
        </p:blipFill>
        <p:spPr>
          <a:xfrm>
            <a:off x="311700" y="1120600"/>
            <a:ext cx="5677374" cy="3864926"/>
          </a:xfrm>
          <a:prstGeom prst="rect">
            <a:avLst/>
          </a:prstGeom>
          <a:noFill/>
          <a:ln>
            <a:noFill/>
          </a:ln>
        </p:spPr>
      </p:pic>
      <p:sp>
        <p:nvSpPr>
          <p:cNvPr id="85" name="Google Shape;85;p16"/>
          <p:cNvSpPr txBox="1"/>
          <p:nvPr/>
        </p:nvSpPr>
        <p:spPr>
          <a:xfrm>
            <a:off x="6073975" y="1963300"/>
            <a:ext cx="30000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500"/>
              <a:t>・当時のニュースから見る課題</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ja" sz="1500">
                <a:solidFill>
                  <a:schemeClr val="lt1"/>
                </a:solidFill>
                <a:highlight>
                  <a:srgbClr val="F9CB9C"/>
                </a:highlight>
              </a:rPr>
              <a:t>→震災で感じた言葉の壁</a:t>
            </a:r>
            <a:endParaRPr sz="1500">
              <a:solidFill>
                <a:schemeClr val="lt1"/>
              </a:solidFill>
              <a:highlight>
                <a:srgbClr val="F9CB9C"/>
              </a:highlight>
            </a:endParaRPr>
          </a:p>
          <a:p>
            <a:pPr marL="0" lvl="0" indent="0" algn="l" rtl="0">
              <a:spcBef>
                <a:spcPts val="0"/>
              </a:spcBef>
              <a:spcAft>
                <a:spcPts val="0"/>
              </a:spcAft>
              <a:buNone/>
            </a:pPr>
            <a:endParaRPr sz="1500"/>
          </a:p>
          <a:p>
            <a:pPr marL="0" lvl="0" indent="0" algn="ctr" rtl="0">
              <a:spcBef>
                <a:spcPts val="0"/>
              </a:spcBef>
              <a:spcAft>
                <a:spcPts val="0"/>
              </a:spcAft>
              <a:buNone/>
            </a:pPr>
            <a:r>
              <a:rPr lang="ja" sz="1500"/>
              <a:t>危険さ</a:t>
            </a:r>
            <a:endParaRPr sz="1500"/>
          </a:p>
          <a:p>
            <a:pPr marL="0" lvl="0" indent="0" algn="ctr" rtl="0">
              <a:spcBef>
                <a:spcPts val="0"/>
              </a:spcBef>
              <a:spcAft>
                <a:spcPts val="0"/>
              </a:spcAft>
              <a:buNone/>
            </a:pPr>
            <a:endParaRPr sz="1500"/>
          </a:p>
          <a:p>
            <a:pPr marL="0" lvl="0" indent="0" algn="ctr" rtl="0">
              <a:spcBef>
                <a:spcPts val="0"/>
              </a:spcBef>
              <a:spcAft>
                <a:spcPts val="0"/>
              </a:spcAft>
              <a:buNone/>
            </a:pPr>
            <a:r>
              <a:rPr lang="ja" sz="1500"/>
              <a:t>不便さ</a:t>
            </a:r>
            <a:endParaRPr sz="1500"/>
          </a:p>
          <a:p>
            <a:pPr marL="0" lvl="0" indent="0" algn="l" rtl="0">
              <a:spcBef>
                <a:spcPts val="0"/>
              </a:spcBef>
              <a:spcAft>
                <a:spcPts val="0"/>
              </a:spcAft>
              <a:buNone/>
            </a:pPr>
            <a:endParaRPr sz="1500"/>
          </a:p>
        </p:txBody>
      </p:sp>
      <p:pic>
        <p:nvPicPr>
          <p:cNvPr id="86" name="Google Shape;86;p16"/>
          <p:cNvPicPr preferRelativeResize="0"/>
          <p:nvPr/>
        </p:nvPicPr>
        <p:blipFill>
          <a:blip r:embed="rId4">
            <a:alphaModFix/>
          </a:blip>
          <a:stretch>
            <a:fillRect/>
          </a:stretch>
        </p:blipFill>
        <p:spPr>
          <a:xfrm>
            <a:off x="6910900" y="2889663"/>
            <a:ext cx="369249" cy="326801"/>
          </a:xfrm>
          <a:prstGeom prst="rect">
            <a:avLst/>
          </a:prstGeom>
          <a:noFill/>
          <a:ln>
            <a:noFill/>
          </a:ln>
        </p:spPr>
      </p:pic>
      <p:pic>
        <p:nvPicPr>
          <p:cNvPr id="87" name="Google Shape;87;p16"/>
          <p:cNvPicPr preferRelativeResize="0"/>
          <p:nvPr/>
        </p:nvPicPr>
        <p:blipFill>
          <a:blip r:embed="rId4">
            <a:alphaModFix/>
          </a:blip>
          <a:stretch>
            <a:fillRect/>
          </a:stretch>
        </p:blipFill>
        <p:spPr>
          <a:xfrm>
            <a:off x="6910900" y="3342950"/>
            <a:ext cx="369249" cy="326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その他の課題</a:t>
            </a:r>
            <a:endParaRPr/>
          </a:p>
        </p:txBody>
      </p:sp>
      <p:pic>
        <p:nvPicPr>
          <p:cNvPr id="93" name="Google Shape;93;p17"/>
          <p:cNvPicPr preferRelativeResize="0"/>
          <p:nvPr/>
        </p:nvPicPr>
        <p:blipFill>
          <a:blip r:embed="rId3">
            <a:alphaModFix/>
          </a:blip>
          <a:stretch>
            <a:fillRect/>
          </a:stretch>
        </p:blipFill>
        <p:spPr>
          <a:xfrm>
            <a:off x="4571995" y="1076400"/>
            <a:ext cx="2536050" cy="1698200"/>
          </a:xfrm>
          <a:prstGeom prst="rect">
            <a:avLst/>
          </a:prstGeom>
          <a:noFill/>
          <a:ln>
            <a:noFill/>
          </a:ln>
        </p:spPr>
      </p:pic>
      <p:pic>
        <p:nvPicPr>
          <p:cNvPr id="94" name="Google Shape;94;p17"/>
          <p:cNvPicPr preferRelativeResize="0"/>
          <p:nvPr/>
        </p:nvPicPr>
        <p:blipFill>
          <a:blip r:embed="rId4">
            <a:alphaModFix/>
          </a:blip>
          <a:stretch>
            <a:fillRect/>
          </a:stretch>
        </p:blipFill>
        <p:spPr>
          <a:xfrm>
            <a:off x="2855000" y="3150063"/>
            <a:ext cx="1260849" cy="1599274"/>
          </a:xfrm>
          <a:prstGeom prst="rect">
            <a:avLst/>
          </a:prstGeom>
          <a:noFill/>
          <a:ln>
            <a:noFill/>
          </a:ln>
        </p:spPr>
      </p:pic>
      <p:pic>
        <p:nvPicPr>
          <p:cNvPr id="95" name="Google Shape;95;p17"/>
          <p:cNvPicPr preferRelativeResize="0"/>
          <p:nvPr/>
        </p:nvPicPr>
        <p:blipFill>
          <a:blip r:embed="rId5">
            <a:alphaModFix/>
          </a:blip>
          <a:stretch>
            <a:fillRect/>
          </a:stretch>
        </p:blipFill>
        <p:spPr>
          <a:xfrm>
            <a:off x="6056601" y="3222425"/>
            <a:ext cx="1991550" cy="1491750"/>
          </a:xfrm>
          <a:prstGeom prst="rect">
            <a:avLst/>
          </a:prstGeom>
          <a:noFill/>
          <a:ln>
            <a:noFill/>
          </a:ln>
        </p:spPr>
      </p:pic>
      <p:pic>
        <p:nvPicPr>
          <p:cNvPr id="96" name="Google Shape;96;p17"/>
          <p:cNvPicPr preferRelativeResize="0"/>
          <p:nvPr/>
        </p:nvPicPr>
        <p:blipFill>
          <a:blip r:embed="rId6">
            <a:alphaModFix/>
          </a:blip>
          <a:stretch>
            <a:fillRect/>
          </a:stretch>
        </p:blipFill>
        <p:spPr>
          <a:xfrm>
            <a:off x="272000" y="1017713"/>
            <a:ext cx="2663409" cy="1746725"/>
          </a:xfrm>
          <a:prstGeom prst="rect">
            <a:avLst/>
          </a:prstGeom>
          <a:noFill/>
          <a:ln>
            <a:noFill/>
          </a:ln>
        </p:spPr>
      </p:pic>
      <p:sp>
        <p:nvSpPr>
          <p:cNvPr id="97" name="Google Shape;97;p17"/>
          <p:cNvSpPr txBox="1"/>
          <p:nvPr/>
        </p:nvSpPr>
        <p:spPr>
          <a:xfrm>
            <a:off x="311700" y="2849825"/>
            <a:ext cx="264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t>プライバシーの問題（音、匂い含む）</a:t>
            </a:r>
            <a:endParaRPr sz="1100"/>
          </a:p>
        </p:txBody>
      </p:sp>
      <p:sp>
        <p:nvSpPr>
          <p:cNvPr id="98" name="Google Shape;98;p17"/>
          <p:cNvSpPr txBox="1"/>
          <p:nvPr/>
        </p:nvSpPr>
        <p:spPr>
          <a:xfrm>
            <a:off x="4695500" y="2833275"/>
            <a:ext cx="2412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t>トイレなど衛生に関する問題</a:t>
            </a:r>
            <a:endParaRPr sz="1100"/>
          </a:p>
        </p:txBody>
      </p:sp>
      <p:sp>
        <p:nvSpPr>
          <p:cNvPr id="99" name="Google Shape;99;p17"/>
          <p:cNvSpPr txBox="1"/>
          <p:nvPr/>
        </p:nvSpPr>
        <p:spPr>
          <a:xfrm>
            <a:off x="2667400" y="4749325"/>
            <a:ext cx="1756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t>ペットの同行について</a:t>
            </a:r>
            <a:endParaRPr sz="1100"/>
          </a:p>
        </p:txBody>
      </p:sp>
      <p:sp>
        <p:nvSpPr>
          <p:cNvPr id="100" name="Google Shape;100;p17"/>
          <p:cNvSpPr txBox="1"/>
          <p:nvPr/>
        </p:nvSpPr>
        <p:spPr>
          <a:xfrm>
            <a:off x="5956050" y="4749325"/>
            <a:ext cx="264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t>避難所でのジェンダー問題</a:t>
            </a:r>
            <a:endParaRPr sz="1100"/>
          </a:p>
        </p:txBody>
      </p:sp>
      <p:sp>
        <p:nvSpPr>
          <p:cNvPr id="101" name="Google Shape;101;p17"/>
          <p:cNvSpPr txBox="1"/>
          <p:nvPr/>
        </p:nvSpPr>
        <p:spPr>
          <a:xfrm>
            <a:off x="8391125" y="4749325"/>
            <a:ext cx="264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t>etc.</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p:nvPr/>
        </p:nvSpPr>
        <p:spPr>
          <a:xfrm>
            <a:off x="4140450" y="2157900"/>
            <a:ext cx="863100" cy="827700"/>
          </a:xfrm>
          <a:prstGeom prst="mathMultiply">
            <a:avLst>
              <a:gd name="adj1" fmla="val 23520"/>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6487750" y="272349"/>
            <a:ext cx="2447928" cy="2179116"/>
          </a:xfrm>
          <a:prstGeom prst="irregularSeal1">
            <a:avLst/>
          </a:prstGeom>
          <a:solidFill>
            <a:srgbClr val="F9CB9C"/>
          </a:solid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b="1">
                <a:solidFill>
                  <a:schemeClr val="lt1"/>
                </a:solidFill>
              </a:rPr>
              <a:t>多言語の課題</a:t>
            </a:r>
            <a:endParaRPr b="1">
              <a:solidFill>
                <a:schemeClr val="lt1"/>
              </a:solidFill>
            </a:endParaRPr>
          </a:p>
        </p:txBody>
      </p:sp>
      <p:sp>
        <p:nvSpPr>
          <p:cNvPr id="108" name="Google Shape;108;p18"/>
          <p:cNvSpPr/>
          <p:nvPr/>
        </p:nvSpPr>
        <p:spPr>
          <a:xfrm>
            <a:off x="5398200" y="1784700"/>
            <a:ext cx="2009400" cy="1574100"/>
          </a:xfrm>
          <a:prstGeom prst="ellipse">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600" b="1">
                <a:solidFill>
                  <a:schemeClr val="lt1"/>
                </a:solidFill>
              </a:rPr>
              <a:t>指さしボードを使った</a:t>
            </a:r>
            <a:endParaRPr sz="1600" b="1">
              <a:solidFill>
                <a:schemeClr val="lt1"/>
              </a:solidFill>
            </a:endParaRPr>
          </a:p>
          <a:p>
            <a:pPr marL="0" lvl="0" indent="0" algn="ctr" rtl="0">
              <a:spcBef>
                <a:spcPts val="0"/>
              </a:spcBef>
              <a:spcAft>
                <a:spcPts val="0"/>
              </a:spcAft>
              <a:buNone/>
            </a:pPr>
            <a:r>
              <a:rPr lang="ja" sz="1600" b="1">
                <a:solidFill>
                  <a:schemeClr val="lt1"/>
                </a:solidFill>
              </a:rPr>
              <a:t>言語支援</a:t>
            </a:r>
            <a:endParaRPr sz="1600" b="1">
              <a:solidFill>
                <a:schemeClr val="lt1"/>
              </a:solidFill>
            </a:endParaRPr>
          </a:p>
        </p:txBody>
      </p:sp>
      <p:sp>
        <p:nvSpPr>
          <p:cNvPr id="109" name="Google Shape;109;p18"/>
          <p:cNvSpPr/>
          <p:nvPr/>
        </p:nvSpPr>
        <p:spPr>
          <a:xfrm>
            <a:off x="169800" y="2851200"/>
            <a:ext cx="3322080" cy="2179116"/>
          </a:xfrm>
          <a:prstGeom prst="irregularSeal1">
            <a:avLst/>
          </a:prstGeom>
          <a:solidFill>
            <a:srgbClr val="F9CB9C"/>
          </a:solid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chemeClr val="lt1"/>
                </a:solidFill>
              </a:rPr>
              <a:t>個々のニーズの課題</a:t>
            </a:r>
            <a:endParaRPr b="1">
              <a:solidFill>
                <a:schemeClr val="lt1"/>
              </a:solidFill>
            </a:endParaRPr>
          </a:p>
        </p:txBody>
      </p:sp>
      <p:sp>
        <p:nvSpPr>
          <p:cNvPr id="110" name="Google Shape;110;p18"/>
          <p:cNvSpPr/>
          <p:nvPr/>
        </p:nvSpPr>
        <p:spPr>
          <a:xfrm>
            <a:off x="2157850" y="1784700"/>
            <a:ext cx="1705200" cy="1574100"/>
          </a:xfrm>
          <a:prstGeom prst="ellipse">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600" b="1">
                <a:solidFill>
                  <a:schemeClr val="lt1"/>
                </a:solidFill>
              </a:rPr>
              <a:t>オリジナル防災バッグ</a:t>
            </a:r>
            <a:endParaRPr sz="1600" b="1">
              <a:solidFill>
                <a:schemeClr val="lt1"/>
              </a:solidFill>
            </a:endParaRPr>
          </a:p>
        </p:txBody>
      </p:sp>
      <p:sp>
        <p:nvSpPr>
          <p:cNvPr id="111" name="Google Shape;111;p18"/>
          <p:cNvSpPr txBox="1"/>
          <p:nvPr/>
        </p:nvSpPr>
        <p:spPr>
          <a:xfrm>
            <a:off x="3104850" y="458500"/>
            <a:ext cx="2934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800">
                <a:solidFill>
                  <a:srgbClr val="274E13"/>
                </a:solidFill>
              </a:rPr>
              <a:t>課題</a:t>
            </a:r>
            <a:r>
              <a:rPr lang="ja" sz="2300">
                <a:solidFill>
                  <a:srgbClr val="274E13"/>
                </a:solidFill>
              </a:rPr>
              <a:t>→</a:t>
            </a:r>
            <a:r>
              <a:rPr lang="ja" sz="1800">
                <a:solidFill>
                  <a:srgbClr val="274E13"/>
                </a:solidFill>
              </a:rPr>
              <a:t>アクションプラン</a:t>
            </a:r>
            <a:endParaRPr sz="1800">
              <a:solidFill>
                <a:srgbClr val="274E1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アクションプラン①　【防災バッグ de 交流会】</a:t>
            </a:r>
            <a:endParaRPr/>
          </a:p>
        </p:txBody>
      </p:sp>
      <p:sp>
        <p:nvSpPr>
          <p:cNvPr id="117" name="Google Shape;117;p19"/>
          <p:cNvSpPr txBox="1">
            <a:spLocks noGrp="1"/>
          </p:cNvSpPr>
          <p:nvPr>
            <p:ph type="body" idx="1"/>
          </p:nvPr>
        </p:nvSpPr>
        <p:spPr>
          <a:xfrm>
            <a:off x="311700" y="1404550"/>
            <a:ext cx="8520600" cy="368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200" u="sng">
                <a:solidFill>
                  <a:schemeClr val="dk1"/>
                </a:solidFill>
              </a:rPr>
              <a:t>〇あらゆる文化圏の人たちとのオリジナルの防災バッグ作り</a:t>
            </a:r>
            <a:endParaRPr sz="2200" u="sng">
              <a:solidFill>
                <a:schemeClr val="dk1"/>
              </a:solidFill>
            </a:endParaRPr>
          </a:p>
          <a:p>
            <a:pPr marL="0" lvl="0" indent="0" algn="l" rtl="0">
              <a:lnSpc>
                <a:spcPct val="200000"/>
              </a:lnSpc>
              <a:spcBef>
                <a:spcPts val="1200"/>
              </a:spcBef>
              <a:spcAft>
                <a:spcPts val="0"/>
              </a:spcAft>
              <a:buNone/>
            </a:pPr>
            <a:r>
              <a:rPr lang="ja" sz="2000">
                <a:solidFill>
                  <a:schemeClr val="dk1"/>
                </a:solidFill>
              </a:rPr>
              <a:t>入れるもの：最低限の防災グッズ＋</a:t>
            </a:r>
            <a:r>
              <a:rPr lang="ja" sz="2000">
                <a:solidFill>
                  <a:srgbClr val="FFFFFF"/>
                </a:solidFill>
                <a:highlight>
                  <a:srgbClr val="B6D7A8"/>
                </a:highlight>
              </a:rPr>
              <a:t>安心するもの</a:t>
            </a:r>
            <a:endParaRPr sz="2000">
              <a:solidFill>
                <a:srgbClr val="FFFFFF"/>
              </a:solidFill>
              <a:highlight>
                <a:srgbClr val="B6D7A8"/>
              </a:highlight>
            </a:endParaRPr>
          </a:p>
          <a:p>
            <a:pPr marL="0" lvl="0" indent="0" algn="l" rtl="0">
              <a:lnSpc>
                <a:spcPct val="200000"/>
              </a:lnSpc>
              <a:spcBef>
                <a:spcPts val="1200"/>
              </a:spcBef>
              <a:spcAft>
                <a:spcPts val="0"/>
              </a:spcAft>
              <a:buNone/>
            </a:pPr>
            <a:r>
              <a:rPr lang="ja" sz="2000">
                <a:solidFill>
                  <a:schemeClr val="dk1"/>
                </a:solidFill>
              </a:rPr>
              <a:t>→異文化の理解を進める</a:t>
            </a:r>
            <a:endParaRPr sz="2000">
              <a:solidFill>
                <a:schemeClr val="dk1"/>
              </a:solidFill>
            </a:endParaRPr>
          </a:p>
          <a:p>
            <a:pPr marL="0" lvl="0" indent="0" algn="l" rtl="0">
              <a:lnSpc>
                <a:spcPct val="200000"/>
              </a:lnSpc>
              <a:spcBef>
                <a:spcPts val="1200"/>
              </a:spcBef>
              <a:spcAft>
                <a:spcPts val="0"/>
              </a:spcAft>
              <a:buNone/>
            </a:pPr>
            <a:r>
              <a:rPr lang="ja" sz="2000">
                <a:solidFill>
                  <a:schemeClr val="dk1"/>
                </a:solidFill>
              </a:rPr>
              <a:t>→災害時に各人に合った生活を保障（生存権の保証）</a:t>
            </a:r>
            <a:endParaRPr sz="2000">
              <a:solidFill>
                <a:schemeClr val="dk1"/>
              </a:solidFill>
            </a:endParaRPr>
          </a:p>
          <a:p>
            <a:pPr marL="0" lvl="0" indent="0" algn="l" rtl="0">
              <a:lnSpc>
                <a:spcPct val="200000"/>
              </a:lnSpc>
              <a:spcBef>
                <a:spcPts val="1200"/>
              </a:spcBef>
              <a:spcAft>
                <a:spcPts val="1200"/>
              </a:spcAft>
              <a:buNone/>
            </a:pPr>
            <a:endParaRPr>
              <a:solidFill>
                <a:srgbClr val="FFFFFF"/>
              </a:solidFill>
              <a:highlight>
                <a:srgbClr val="B6D7A8"/>
              </a:highlight>
            </a:endParaRPr>
          </a:p>
        </p:txBody>
      </p:sp>
      <p:pic>
        <p:nvPicPr>
          <p:cNvPr id="118" name="Google Shape;118;p19"/>
          <p:cNvPicPr preferRelativeResize="0"/>
          <p:nvPr/>
        </p:nvPicPr>
        <p:blipFill>
          <a:blip r:embed="rId3">
            <a:alphaModFix/>
          </a:blip>
          <a:stretch>
            <a:fillRect/>
          </a:stretch>
        </p:blipFill>
        <p:spPr>
          <a:xfrm>
            <a:off x="6318475" y="1946950"/>
            <a:ext cx="2198626" cy="2265276"/>
          </a:xfrm>
          <a:prstGeom prst="rect">
            <a:avLst/>
          </a:prstGeom>
          <a:noFill/>
          <a:ln>
            <a:noFill/>
          </a:ln>
        </p:spPr>
      </p:pic>
      <p:pic>
        <p:nvPicPr>
          <p:cNvPr id="119" name="Google Shape;119;p19"/>
          <p:cNvPicPr preferRelativeResize="0"/>
          <p:nvPr/>
        </p:nvPicPr>
        <p:blipFill>
          <a:blip r:embed="rId4">
            <a:alphaModFix/>
          </a:blip>
          <a:stretch>
            <a:fillRect/>
          </a:stretch>
        </p:blipFill>
        <p:spPr>
          <a:xfrm>
            <a:off x="7332674" y="3272213"/>
            <a:ext cx="892799" cy="1020350"/>
          </a:xfrm>
          <a:prstGeom prst="rect">
            <a:avLst/>
          </a:prstGeom>
          <a:noFill/>
          <a:ln>
            <a:noFill/>
          </a:ln>
        </p:spPr>
      </p:pic>
      <p:pic>
        <p:nvPicPr>
          <p:cNvPr id="120" name="Google Shape;120;p19"/>
          <p:cNvPicPr preferRelativeResize="0"/>
          <p:nvPr/>
        </p:nvPicPr>
        <p:blipFill>
          <a:blip r:embed="rId5">
            <a:alphaModFix/>
          </a:blip>
          <a:stretch>
            <a:fillRect/>
          </a:stretch>
        </p:blipFill>
        <p:spPr>
          <a:xfrm>
            <a:off x="7851799" y="3237925"/>
            <a:ext cx="980501" cy="1088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アクションプラン２</a:t>
            </a:r>
            <a:endParaRPr/>
          </a:p>
          <a:p>
            <a:pPr marL="0" lvl="0" indent="0" algn="l" rtl="0">
              <a:spcBef>
                <a:spcPts val="0"/>
              </a:spcBef>
              <a:spcAft>
                <a:spcPts val="0"/>
              </a:spcAft>
              <a:buNone/>
            </a:pPr>
            <a:endParaRPr/>
          </a:p>
        </p:txBody>
      </p:sp>
      <p:sp>
        <p:nvSpPr>
          <p:cNvPr id="126" name="Google Shape;12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ja" sz="2300" b="1"/>
              <a:t>多言語指さしボードを使った言語支援</a:t>
            </a:r>
            <a:endParaRPr sz="2300" b="1"/>
          </a:p>
          <a:p>
            <a:pPr marL="0" lvl="0" indent="0" algn="l" rtl="0">
              <a:spcBef>
                <a:spcPts val="1200"/>
              </a:spcBef>
              <a:spcAft>
                <a:spcPts val="1200"/>
              </a:spcAft>
              <a:buNone/>
            </a:pPr>
            <a:endParaRPr/>
          </a:p>
        </p:txBody>
      </p:sp>
      <p:pic>
        <p:nvPicPr>
          <p:cNvPr id="127" name="Google Shape;127;p20"/>
          <p:cNvPicPr preferRelativeResize="0"/>
          <p:nvPr/>
        </p:nvPicPr>
        <p:blipFill>
          <a:blip r:embed="rId3">
            <a:alphaModFix/>
          </a:blip>
          <a:stretch>
            <a:fillRect/>
          </a:stretch>
        </p:blipFill>
        <p:spPr>
          <a:xfrm>
            <a:off x="311697" y="2255475"/>
            <a:ext cx="3276700" cy="1817950"/>
          </a:xfrm>
          <a:prstGeom prst="rect">
            <a:avLst/>
          </a:prstGeom>
          <a:noFill/>
          <a:ln>
            <a:noFill/>
          </a:ln>
        </p:spPr>
      </p:pic>
      <p:sp>
        <p:nvSpPr>
          <p:cNvPr id="128" name="Google Shape;128;p20"/>
          <p:cNvSpPr txBox="1"/>
          <p:nvPr/>
        </p:nvSpPr>
        <p:spPr>
          <a:xfrm>
            <a:off x="3910200" y="1940750"/>
            <a:ext cx="52338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100" b="1"/>
              <a:t>使い方</a:t>
            </a:r>
            <a:endParaRPr sz="2100" b="1"/>
          </a:p>
          <a:p>
            <a:pPr marL="0" lvl="0" indent="0" algn="l" rtl="0">
              <a:spcBef>
                <a:spcPts val="0"/>
              </a:spcBef>
              <a:spcAft>
                <a:spcPts val="0"/>
              </a:spcAft>
              <a:buNone/>
            </a:pPr>
            <a:r>
              <a:rPr lang="ja" sz="2100"/>
              <a:t>①日本語が使えるか使えないかの確認</a:t>
            </a:r>
            <a:endParaRPr sz="2100"/>
          </a:p>
          <a:p>
            <a:pPr marL="0" lvl="0" indent="0" algn="l" rtl="0">
              <a:spcBef>
                <a:spcPts val="0"/>
              </a:spcBef>
              <a:spcAft>
                <a:spcPts val="0"/>
              </a:spcAft>
              <a:buNone/>
            </a:pPr>
            <a:r>
              <a:rPr lang="ja" sz="2100"/>
              <a:t>②「避難所スタッフ用」と「被災外国人用」を使って、互いの意思確認！</a:t>
            </a:r>
            <a:endParaRPr sz="2100"/>
          </a:p>
          <a:p>
            <a:pPr marL="0" lvl="0" indent="0" algn="l" rtl="0">
              <a:spcBef>
                <a:spcPts val="0"/>
              </a:spcBef>
              <a:spcAft>
                <a:spcPts val="0"/>
              </a:spcAft>
              <a:buNone/>
            </a:pPr>
            <a:endParaRPr sz="2100"/>
          </a:p>
          <a:p>
            <a:pPr marL="0" lvl="0" indent="0" algn="l" rtl="0">
              <a:spcBef>
                <a:spcPts val="0"/>
              </a:spcBef>
              <a:spcAft>
                <a:spcPts val="0"/>
              </a:spcAft>
              <a:buNone/>
            </a:pPr>
            <a:endParaRPr sz="2100"/>
          </a:p>
          <a:p>
            <a:pPr marL="0" lvl="0" indent="0" algn="l" rtl="0">
              <a:spcBef>
                <a:spcPts val="0"/>
              </a:spcBef>
              <a:spcAft>
                <a:spcPts val="0"/>
              </a:spcAft>
              <a:buNone/>
            </a:pPr>
            <a:r>
              <a:rPr lang="ja" sz="2100"/>
              <a:t>〇</a:t>
            </a:r>
            <a:r>
              <a:rPr lang="ja" sz="2100" u="sng">
                <a:solidFill>
                  <a:srgbClr val="4A86E8"/>
                </a:solidFill>
              </a:rPr>
              <a:t>異なる言語での意思疎通が可能に！！</a:t>
            </a:r>
            <a:endParaRPr sz="2100" u="sng">
              <a:solidFill>
                <a:srgbClr val="4A86E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まとめ</a:t>
            </a:r>
            <a:endParaRPr/>
          </a:p>
        </p:txBody>
      </p:sp>
      <p:sp>
        <p:nvSpPr>
          <p:cNvPr id="134" name="Google Shape;13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900" b="1"/>
              <a:t>・オリジナル防災バッグ作り</a:t>
            </a:r>
            <a:endParaRPr sz="2900" b="1"/>
          </a:p>
          <a:p>
            <a:pPr marL="0" lvl="0" indent="0" algn="l" rtl="0">
              <a:spcBef>
                <a:spcPts val="1200"/>
              </a:spcBef>
              <a:spcAft>
                <a:spcPts val="0"/>
              </a:spcAft>
              <a:buNone/>
            </a:pPr>
            <a:r>
              <a:rPr lang="ja" sz="2900" b="1"/>
              <a:t>→</a:t>
            </a:r>
            <a:r>
              <a:rPr lang="ja" sz="2900" b="1" i="1" u="sng">
                <a:solidFill>
                  <a:srgbClr val="4A86E8"/>
                </a:solidFill>
              </a:rPr>
              <a:t>災害時に各個人に合った生活が保障される</a:t>
            </a:r>
            <a:endParaRPr sz="2900" b="1" i="1" u="sng">
              <a:solidFill>
                <a:srgbClr val="4A86E8"/>
              </a:solidFill>
            </a:endParaRPr>
          </a:p>
          <a:p>
            <a:pPr marL="0" lvl="0" indent="0" algn="l" rtl="0">
              <a:spcBef>
                <a:spcPts val="1200"/>
              </a:spcBef>
              <a:spcAft>
                <a:spcPts val="0"/>
              </a:spcAft>
              <a:buNone/>
            </a:pPr>
            <a:endParaRPr sz="2900" b="1"/>
          </a:p>
          <a:p>
            <a:pPr marL="0" lvl="0" indent="0" algn="l" rtl="0">
              <a:spcBef>
                <a:spcPts val="1200"/>
              </a:spcBef>
              <a:spcAft>
                <a:spcPts val="0"/>
              </a:spcAft>
              <a:buNone/>
            </a:pPr>
            <a:r>
              <a:rPr lang="ja" sz="2900" b="1"/>
              <a:t>・言語ボードを使った言語支援</a:t>
            </a:r>
            <a:endParaRPr sz="2900" b="1"/>
          </a:p>
          <a:p>
            <a:pPr marL="0" lvl="0" indent="0" algn="l" rtl="0">
              <a:spcBef>
                <a:spcPts val="1200"/>
              </a:spcBef>
              <a:spcAft>
                <a:spcPts val="1200"/>
              </a:spcAft>
              <a:buNone/>
            </a:pPr>
            <a:r>
              <a:rPr lang="ja" sz="2900" b="1"/>
              <a:t>→</a:t>
            </a:r>
            <a:r>
              <a:rPr lang="ja" sz="2900" b="1" u="sng">
                <a:solidFill>
                  <a:srgbClr val="4A86E8"/>
                </a:solidFill>
              </a:rPr>
              <a:t>言語の壁を越えた意思疎通が可能になる</a:t>
            </a:r>
            <a:endParaRPr sz="2900" b="1" u="sng">
              <a:solidFill>
                <a:srgbClr val="4A86E8"/>
              </a:solidFill>
            </a:endParaRPr>
          </a:p>
        </p:txBody>
      </p:sp>
      <p:pic>
        <p:nvPicPr>
          <p:cNvPr id="135" name="Google Shape;135;p21"/>
          <p:cNvPicPr preferRelativeResize="0"/>
          <p:nvPr/>
        </p:nvPicPr>
        <p:blipFill>
          <a:blip r:embed="rId3">
            <a:alphaModFix/>
          </a:blip>
          <a:stretch>
            <a:fillRect/>
          </a:stretch>
        </p:blipFill>
        <p:spPr>
          <a:xfrm>
            <a:off x="7429500" y="3017900"/>
            <a:ext cx="1714500" cy="1714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画面に合わせる (16:9)</PresentationFormat>
  <Paragraphs>67</Paragraphs>
  <Slides>10</Slides>
  <Notes>10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10</vt:i4>
      </vt:variant>
    </vt:vector>
  </HeadingPairs>
  <TitlesOfParts>
    <vt:vector size="13" baseType="lpstr">
      <vt:lpstr>Meiryo</vt:lpstr>
      <vt:lpstr>Arial</vt:lpstr>
      <vt:lpstr>Simple Light</vt:lpstr>
      <vt:lpstr>避難場所でのプライバシーと生活</vt:lpstr>
      <vt:lpstr>～アクションプラン～</vt:lpstr>
      <vt:lpstr>災害時要援護者への配慮</vt:lpstr>
      <vt:lpstr>多言語コミュニケーションの課題</vt:lpstr>
      <vt:lpstr>その他の課題</vt:lpstr>
      <vt:lpstr>PowerPoint プレゼンテーション</vt:lpstr>
      <vt:lpstr>アクションプラン①　【防災バッグ de 交流会】</vt:lpstr>
      <vt:lpstr>アクションプラン２ </vt:lpstr>
      <vt:lpstr>まとめ</vt:lpstr>
      <vt:lpstr>Q＆A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避難場所でのプライバシーと生活</dc:title>
  <cp:lastModifiedBy>澤田 いろは</cp:lastModifiedBy>
  <cp:revision>1</cp:revision>
  <dcterms:modified xsi:type="dcterms:W3CDTF">2022-08-04T08:33:44Z</dcterms:modified>
</cp:coreProperties>
</file>