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5143500" type="screen16x9"/>
  <p:notesSz cx="6858000" cy="9144000"/>
  <p:embeddedFontLst>
    <p:embeddedFont>
      <p:font typeface="Open Sans" panose="020B0604020202020204" pitchFamily="34" charset="0"/>
      <p:regular r:id="rId29"/>
      <p:bold r:id="rId30"/>
      <p:italic r:id="rId31"/>
      <p:boldItalic r:id="rId32"/>
    </p:embeddedFont>
    <p:embeddedFont>
      <p:font typeface="PT Sans Narrow" panose="020B060402020202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8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3b8f9de84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3b8f9de84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d6c31d7f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d6c31d7f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d6c31d7f6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d6c31d7f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d6c31d7f6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d6c31d7f6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b8f9de84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b8f9de8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c298bb9f5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c298bb9f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d36fdbfb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3d36fdbfb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d36fdbfb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3d36fdbf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c298bb9f5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3c298bb9f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c298bb9f5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c298bb9f5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d36fdbfb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3d36fdbf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c298bb9f5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c298bb9f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c298bb9f5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c298bb9f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c3c4e03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3c3c4e03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3c3c4e033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3c3c4e033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3c3c4e033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3c3c4e03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3c298bb9f5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3c298bb9f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e7d573d96_6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3e7d573d96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c35197ee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c35197ee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c3c4e033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c3c4e033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c3c4e0331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c3c4e0331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d6c31d7f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d6c31d7f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避難所生活におけるマニュアル作り</a:t>
            </a:r>
            <a:endParaRPr/>
          </a:p>
          <a:p>
            <a:pPr marL="0" lvl="0" indent="0" algn="l" rtl="0">
              <a:spcBef>
                <a:spcPts val="0"/>
              </a:spcBef>
              <a:spcAft>
                <a:spcPts val="0"/>
              </a:spcAft>
              <a:buNone/>
            </a:pPr>
            <a:r>
              <a:rPr lang="ja"/>
              <a:t>・男女兼用のトイレの設置</a:t>
            </a:r>
            <a:endParaRPr/>
          </a:p>
          <a:p>
            <a:pPr marL="0" lvl="0" indent="0" algn="l" rtl="0">
              <a:spcBef>
                <a:spcPts val="0"/>
              </a:spcBef>
              <a:spcAft>
                <a:spcPts val="0"/>
              </a:spcAft>
              <a:buNone/>
            </a:pPr>
            <a:r>
              <a:rPr lang="ja"/>
              <a:t>・性別による役割分担の廃止</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b8f9de84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b8f9de84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c36a29ea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c36a29ea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c36a29ea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c36a29ea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597725" y="1572750"/>
            <a:ext cx="8320800" cy="999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ja"/>
              <a:t>意識改革で社会に変化を！</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ja"/>
              <a:t>グループ２</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解決策</a:t>
            </a:r>
            <a:endParaRPr/>
          </a:p>
        </p:txBody>
      </p:sp>
      <p:sp>
        <p:nvSpPr>
          <p:cNvPr id="152" name="Google Shape;152;p23"/>
          <p:cNvSpPr txBox="1">
            <a:spLocks noGrp="1"/>
          </p:cNvSpPr>
          <p:nvPr>
            <p:ph type="body" idx="1"/>
          </p:nvPr>
        </p:nvSpPr>
        <p:spPr>
          <a:xfrm>
            <a:off x="311700" y="1499100"/>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・放射線知識の普及</a:t>
            </a:r>
            <a:endParaRPr/>
          </a:p>
          <a:p>
            <a:pPr marL="0" lvl="0" indent="0" algn="l" rtl="0">
              <a:spcBef>
                <a:spcPts val="1200"/>
              </a:spcBef>
              <a:spcAft>
                <a:spcPts val="0"/>
              </a:spcAft>
              <a:buNone/>
            </a:pPr>
            <a:r>
              <a:rPr lang="ja"/>
              <a:t>・災害教育</a:t>
            </a:r>
            <a:endParaRPr/>
          </a:p>
          <a:p>
            <a:pPr marL="0" lvl="0" indent="0" algn="l" rtl="0">
              <a:spcBef>
                <a:spcPts val="1200"/>
              </a:spcBef>
              <a:spcAft>
                <a:spcPts val="0"/>
              </a:spcAft>
              <a:buNone/>
            </a:pPr>
            <a:r>
              <a:rPr lang="ja"/>
              <a:t>・SNSやメディアの活用</a:t>
            </a:r>
            <a:endParaRPr/>
          </a:p>
          <a:p>
            <a:pPr marL="0" lvl="0" indent="0" algn="l" rtl="0">
              <a:spcBef>
                <a:spcPts val="1200"/>
              </a:spcBef>
              <a:spcAft>
                <a:spcPts val="1200"/>
              </a:spcAft>
              <a:buNone/>
            </a:pPr>
            <a:r>
              <a:rPr lang="ja"/>
              <a:t>・地域魅力の拡散</a:t>
            </a:r>
            <a:endParaRPr/>
          </a:p>
        </p:txBody>
      </p:sp>
      <p:sp>
        <p:nvSpPr>
          <p:cNvPr id="153" name="Google Shape;153;p23"/>
          <p:cNvSpPr txBox="1"/>
          <p:nvPr/>
        </p:nvSpPr>
        <p:spPr>
          <a:xfrm>
            <a:off x="5832300" y="25165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②福島原発事故による人権問題＆アクションプラン</a:t>
            </a:r>
            <a:endParaRPr/>
          </a:p>
        </p:txBody>
      </p:sp>
      <p:sp>
        <p:nvSpPr>
          <p:cNvPr id="154" name="Google Shape;154;p23"/>
          <p:cNvSpPr/>
          <p:nvPr/>
        </p:nvSpPr>
        <p:spPr>
          <a:xfrm>
            <a:off x="3676650" y="1692775"/>
            <a:ext cx="424800" cy="1635900"/>
          </a:xfrm>
          <a:prstGeom prst="rightBrace">
            <a:avLst>
              <a:gd name="adj1" fmla="val 50000"/>
              <a:gd name="adj2" fmla="val 50000"/>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p:nvPr/>
        </p:nvSpPr>
        <p:spPr>
          <a:xfrm>
            <a:off x="4200750" y="2064325"/>
            <a:ext cx="38223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300" b="1">
                <a:solidFill>
                  <a:srgbClr val="666666"/>
                </a:solidFill>
                <a:latin typeface="Open Sans"/>
                <a:ea typeface="Open Sans"/>
                <a:cs typeface="Open Sans"/>
                <a:sym typeface="Open Sans"/>
              </a:rPr>
              <a:t>・伝え方の工夫</a:t>
            </a:r>
            <a:endParaRPr sz="2300" b="1">
              <a:solidFill>
                <a:srgbClr val="666666"/>
              </a:solidFill>
              <a:latin typeface="Open Sans"/>
              <a:ea typeface="Open Sans"/>
              <a:cs typeface="Open Sans"/>
              <a:sym typeface="Open Sans"/>
            </a:endParaRPr>
          </a:p>
          <a:p>
            <a:pPr marL="0" lvl="0" indent="0" algn="l" rtl="0">
              <a:spcBef>
                <a:spcPts val="0"/>
              </a:spcBef>
              <a:spcAft>
                <a:spcPts val="0"/>
              </a:spcAft>
              <a:buNone/>
            </a:pPr>
            <a:r>
              <a:rPr lang="ja" sz="2300" b="1">
                <a:solidFill>
                  <a:srgbClr val="666666"/>
                </a:solidFill>
                <a:latin typeface="Open Sans"/>
                <a:ea typeface="Open Sans"/>
                <a:cs typeface="Open Sans"/>
                <a:sym typeface="Open Sans"/>
              </a:rPr>
              <a:t>・伝える機会の増加</a:t>
            </a:r>
            <a:endParaRPr sz="2300" b="1">
              <a:solidFill>
                <a:srgbClr val="66666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アクションプラン</a:t>
            </a:r>
            <a:endParaRPr/>
          </a:p>
        </p:txBody>
      </p:sp>
      <p:sp>
        <p:nvSpPr>
          <p:cNvPr id="161" name="Google Shape;161;p24"/>
          <p:cNvSpPr txBox="1">
            <a:spLocks noGrp="1"/>
          </p:cNvSpPr>
          <p:nvPr>
            <p:ph type="body" idx="1"/>
          </p:nvPr>
        </p:nvSpPr>
        <p:spPr>
          <a:xfrm>
            <a:off x="311700" y="2296475"/>
            <a:ext cx="8520600" cy="228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・フェイクニュースを広めない</a:t>
            </a:r>
            <a:endParaRPr/>
          </a:p>
          <a:p>
            <a:pPr marL="0" lvl="0" indent="0" algn="l" rtl="0">
              <a:spcBef>
                <a:spcPts val="1200"/>
              </a:spcBef>
              <a:spcAft>
                <a:spcPts val="0"/>
              </a:spcAft>
              <a:buNone/>
            </a:pPr>
            <a:r>
              <a:rPr lang="ja"/>
              <a:t>・SNSで福島のおいしいものや美しいものを紹介する</a:t>
            </a:r>
            <a:endParaRPr/>
          </a:p>
          <a:p>
            <a:pPr marL="0" lvl="0" indent="0" algn="l" rtl="0">
              <a:spcBef>
                <a:spcPts val="1200"/>
              </a:spcBef>
              <a:spcAft>
                <a:spcPts val="1200"/>
              </a:spcAft>
              <a:buNone/>
            </a:pPr>
            <a:r>
              <a:rPr lang="ja"/>
              <a:t>（楽しそうな写真や動画など</a:t>
            </a:r>
            <a:r>
              <a:rPr lang="ja" b="1"/>
              <a:t>伝え方</a:t>
            </a:r>
            <a:r>
              <a:rPr lang="ja"/>
              <a:t>の工夫）</a:t>
            </a:r>
            <a:endParaRPr/>
          </a:p>
        </p:txBody>
      </p:sp>
      <p:sp>
        <p:nvSpPr>
          <p:cNvPr id="162" name="Google Shape;162;p24"/>
          <p:cNvSpPr/>
          <p:nvPr/>
        </p:nvSpPr>
        <p:spPr>
          <a:xfrm>
            <a:off x="388350" y="1399950"/>
            <a:ext cx="1321200" cy="582000"/>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3200" b="1">
                <a:solidFill>
                  <a:schemeClr val="accent1"/>
                </a:solidFill>
              </a:rPr>
              <a:t>個人</a:t>
            </a:r>
            <a:endParaRPr sz="3200" b="1">
              <a:solidFill>
                <a:schemeClr val="accent1"/>
              </a:solidFill>
            </a:endParaRPr>
          </a:p>
        </p:txBody>
      </p:sp>
      <p:sp>
        <p:nvSpPr>
          <p:cNvPr id="163" name="Google Shape;163;p24"/>
          <p:cNvSpPr/>
          <p:nvPr/>
        </p:nvSpPr>
        <p:spPr>
          <a:xfrm>
            <a:off x="3685650" y="1537650"/>
            <a:ext cx="1714500" cy="306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000">
                <a:solidFill>
                  <a:srgbClr val="666666"/>
                </a:solidFill>
              </a:rPr>
              <a:t>魅力の拡散</a:t>
            </a:r>
            <a:endParaRPr sz="2000">
              <a:solidFill>
                <a:srgbClr val="666666"/>
              </a:solidFill>
            </a:endParaRPr>
          </a:p>
        </p:txBody>
      </p:sp>
      <p:sp>
        <p:nvSpPr>
          <p:cNvPr id="164" name="Google Shape;164;p24"/>
          <p:cNvSpPr/>
          <p:nvPr/>
        </p:nvSpPr>
        <p:spPr>
          <a:xfrm>
            <a:off x="566250" y="3995250"/>
            <a:ext cx="1038300" cy="707400"/>
          </a:xfrm>
          <a:prstGeom prst="rightArrow">
            <a:avLst>
              <a:gd name="adj1" fmla="val 50000"/>
              <a:gd name="adj2" fmla="val 50000"/>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txBox="1"/>
          <p:nvPr/>
        </p:nvSpPr>
        <p:spPr>
          <a:xfrm>
            <a:off x="1840350" y="4079550"/>
            <a:ext cx="6118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300" b="1">
                <a:solidFill>
                  <a:srgbClr val="666666"/>
                </a:solidFill>
                <a:latin typeface="Open Sans"/>
                <a:ea typeface="Open Sans"/>
                <a:cs typeface="Open Sans"/>
                <a:sym typeface="Open Sans"/>
              </a:rPr>
              <a:t>福島の良さを発信していく</a:t>
            </a:r>
            <a:endParaRPr sz="2300" b="1">
              <a:solidFill>
                <a:srgbClr val="666666"/>
              </a:solidFill>
              <a:latin typeface="Open Sans"/>
              <a:ea typeface="Open Sans"/>
              <a:cs typeface="Open Sans"/>
              <a:sym typeface="Open Sans"/>
            </a:endParaRPr>
          </a:p>
        </p:txBody>
      </p:sp>
      <p:sp>
        <p:nvSpPr>
          <p:cNvPr id="166" name="Google Shape;166;p24"/>
          <p:cNvSpPr/>
          <p:nvPr/>
        </p:nvSpPr>
        <p:spPr>
          <a:xfrm>
            <a:off x="1840350" y="1537650"/>
            <a:ext cx="1714500" cy="306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000">
                <a:solidFill>
                  <a:srgbClr val="666666"/>
                </a:solidFill>
              </a:rPr>
              <a:t>SNSの活用</a:t>
            </a:r>
            <a:endParaRPr sz="2000">
              <a:solidFill>
                <a:srgbClr val="666666"/>
              </a:solidFill>
            </a:endParaRPr>
          </a:p>
        </p:txBody>
      </p:sp>
      <p:sp>
        <p:nvSpPr>
          <p:cNvPr id="167" name="Google Shape;167;p24"/>
          <p:cNvSpPr txBox="1"/>
          <p:nvPr/>
        </p:nvSpPr>
        <p:spPr>
          <a:xfrm>
            <a:off x="5832300" y="12585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②福島原発事故による人権問題＆アクションプラン</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アクションプラン</a:t>
            </a:r>
            <a:endParaRPr/>
          </a:p>
        </p:txBody>
      </p:sp>
      <p:sp>
        <p:nvSpPr>
          <p:cNvPr id="173" name="Google Shape;173;p25"/>
          <p:cNvSpPr txBox="1">
            <a:spLocks noGrp="1"/>
          </p:cNvSpPr>
          <p:nvPr>
            <p:ph type="body" idx="1"/>
          </p:nvPr>
        </p:nvSpPr>
        <p:spPr>
          <a:xfrm>
            <a:off x="311700" y="2375125"/>
            <a:ext cx="8520600" cy="219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・災害が起きてない時に正しい知識を伝える（メディア・SNS等）</a:t>
            </a:r>
            <a:endParaRPr/>
          </a:p>
          <a:p>
            <a:pPr marL="0" lvl="0" indent="0" algn="l" rtl="0">
              <a:spcBef>
                <a:spcPts val="1200"/>
              </a:spcBef>
              <a:spcAft>
                <a:spcPts val="0"/>
              </a:spcAft>
              <a:buNone/>
            </a:pPr>
            <a:r>
              <a:rPr lang="ja"/>
              <a:t>・教科書内容の是正</a:t>
            </a:r>
            <a:endParaRPr/>
          </a:p>
          <a:p>
            <a:pPr marL="0" lvl="0" indent="0" algn="l" rtl="0">
              <a:spcBef>
                <a:spcPts val="1200"/>
              </a:spcBef>
              <a:spcAft>
                <a:spcPts val="1200"/>
              </a:spcAft>
              <a:buNone/>
            </a:pPr>
            <a:r>
              <a:rPr lang="ja"/>
              <a:t>・福島観光のプラン作成</a:t>
            </a:r>
            <a:endParaRPr/>
          </a:p>
        </p:txBody>
      </p:sp>
      <p:sp>
        <p:nvSpPr>
          <p:cNvPr id="174" name="Google Shape;174;p25"/>
          <p:cNvSpPr/>
          <p:nvPr/>
        </p:nvSpPr>
        <p:spPr>
          <a:xfrm>
            <a:off x="451275" y="1438625"/>
            <a:ext cx="2910000" cy="582000"/>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3200" b="1">
                <a:solidFill>
                  <a:schemeClr val="accent1"/>
                </a:solidFill>
              </a:rPr>
              <a:t>政府・自治体</a:t>
            </a:r>
            <a:endParaRPr sz="3200" b="1">
              <a:solidFill>
                <a:schemeClr val="accent1"/>
              </a:solidFill>
            </a:endParaRPr>
          </a:p>
        </p:txBody>
      </p:sp>
      <p:sp>
        <p:nvSpPr>
          <p:cNvPr id="175" name="Google Shape;175;p25"/>
          <p:cNvSpPr/>
          <p:nvPr/>
        </p:nvSpPr>
        <p:spPr>
          <a:xfrm>
            <a:off x="3478775" y="1537650"/>
            <a:ext cx="1714500" cy="306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000">
                <a:solidFill>
                  <a:srgbClr val="666666"/>
                </a:solidFill>
              </a:rPr>
              <a:t>知識の普及</a:t>
            </a:r>
            <a:endParaRPr sz="2000">
              <a:solidFill>
                <a:srgbClr val="666666"/>
              </a:solidFill>
            </a:endParaRPr>
          </a:p>
        </p:txBody>
      </p:sp>
      <p:sp>
        <p:nvSpPr>
          <p:cNvPr id="176" name="Google Shape;176;p25"/>
          <p:cNvSpPr/>
          <p:nvPr/>
        </p:nvSpPr>
        <p:spPr>
          <a:xfrm>
            <a:off x="5310775" y="1537650"/>
            <a:ext cx="1714500" cy="306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000">
                <a:solidFill>
                  <a:srgbClr val="666666"/>
                </a:solidFill>
              </a:rPr>
              <a:t>災害教育</a:t>
            </a:r>
            <a:endParaRPr sz="2000">
              <a:solidFill>
                <a:srgbClr val="666666"/>
              </a:solidFill>
            </a:endParaRPr>
          </a:p>
        </p:txBody>
      </p:sp>
      <p:sp>
        <p:nvSpPr>
          <p:cNvPr id="177" name="Google Shape;177;p25"/>
          <p:cNvSpPr/>
          <p:nvPr/>
        </p:nvSpPr>
        <p:spPr>
          <a:xfrm>
            <a:off x="7142775" y="1537650"/>
            <a:ext cx="1714500" cy="306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000">
                <a:solidFill>
                  <a:srgbClr val="666666"/>
                </a:solidFill>
              </a:rPr>
              <a:t>魅力の拡散</a:t>
            </a:r>
            <a:endParaRPr sz="2000">
              <a:solidFill>
                <a:srgbClr val="666666"/>
              </a:solidFill>
            </a:endParaRPr>
          </a:p>
        </p:txBody>
      </p:sp>
      <p:sp>
        <p:nvSpPr>
          <p:cNvPr id="178" name="Google Shape;178;p25"/>
          <p:cNvSpPr txBox="1"/>
          <p:nvPr/>
        </p:nvSpPr>
        <p:spPr>
          <a:xfrm>
            <a:off x="5857275" y="2044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②福島原発事故による人権問題＆アクションプラン</a:t>
            </a:r>
            <a:endParaRPr/>
          </a:p>
        </p:txBody>
      </p:sp>
      <p:sp>
        <p:nvSpPr>
          <p:cNvPr id="179" name="Google Shape;179;p25"/>
          <p:cNvSpPr/>
          <p:nvPr/>
        </p:nvSpPr>
        <p:spPr>
          <a:xfrm>
            <a:off x="566250" y="3995250"/>
            <a:ext cx="1038300" cy="707400"/>
          </a:xfrm>
          <a:prstGeom prst="rightArrow">
            <a:avLst>
              <a:gd name="adj1" fmla="val 50000"/>
              <a:gd name="adj2" fmla="val 50000"/>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txBox="1"/>
          <p:nvPr/>
        </p:nvSpPr>
        <p:spPr>
          <a:xfrm>
            <a:off x="1832700" y="4079550"/>
            <a:ext cx="6999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300" b="1">
                <a:solidFill>
                  <a:srgbClr val="666666"/>
                </a:solidFill>
                <a:latin typeface="Open Sans"/>
                <a:ea typeface="Open Sans"/>
                <a:cs typeface="Open Sans"/>
                <a:sym typeface="Open Sans"/>
              </a:rPr>
              <a:t>全国に今の福島を伝えることでイメージを変える</a:t>
            </a:r>
            <a:endParaRPr sz="2300" b="1">
              <a:solidFill>
                <a:srgbClr val="666666"/>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福島県の魅力～いわき編～</a:t>
            </a:r>
            <a:endParaRPr/>
          </a:p>
        </p:txBody>
      </p:sp>
      <p:sp>
        <p:nvSpPr>
          <p:cNvPr id="186" name="Google Shape;186;p26"/>
          <p:cNvSpPr txBox="1"/>
          <p:nvPr/>
        </p:nvSpPr>
        <p:spPr>
          <a:xfrm>
            <a:off x="5832300" y="2674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t>②福島原発事故による人権問題＆アクションプラン</a:t>
            </a:r>
            <a:endParaRPr/>
          </a:p>
        </p:txBody>
      </p:sp>
      <p:pic>
        <p:nvPicPr>
          <p:cNvPr id="187" name="Google Shape;187;p26"/>
          <p:cNvPicPr preferRelativeResize="0"/>
          <p:nvPr/>
        </p:nvPicPr>
        <p:blipFill>
          <a:blip r:embed="rId3">
            <a:alphaModFix/>
          </a:blip>
          <a:stretch>
            <a:fillRect/>
          </a:stretch>
        </p:blipFill>
        <p:spPr>
          <a:xfrm>
            <a:off x="311700" y="1152429"/>
            <a:ext cx="4018375" cy="2009175"/>
          </a:xfrm>
          <a:prstGeom prst="rect">
            <a:avLst/>
          </a:prstGeom>
          <a:noFill/>
          <a:ln>
            <a:noFill/>
          </a:ln>
        </p:spPr>
      </p:pic>
      <p:pic>
        <p:nvPicPr>
          <p:cNvPr id="188" name="Google Shape;188;p26"/>
          <p:cNvPicPr preferRelativeResize="0"/>
          <p:nvPr/>
        </p:nvPicPr>
        <p:blipFill>
          <a:blip r:embed="rId4">
            <a:alphaModFix/>
          </a:blip>
          <a:stretch>
            <a:fillRect/>
          </a:stretch>
        </p:blipFill>
        <p:spPr>
          <a:xfrm>
            <a:off x="4482475" y="1152425"/>
            <a:ext cx="3030239" cy="2009175"/>
          </a:xfrm>
          <a:prstGeom prst="rect">
            <a:avLst/>
          </a:prstGeom>
          <a:noFill/>
          <a:ln>
            <a:noFill/>
          </a:ln>
        </p:spPr>
      </p:pic>
      <p:pic>
        <p:nvPicPr>
          <p:cNvPr id="189" name="Google Shape;189;p26"/>
          <p:cNvPicPr preferRelativeResize="0"/>
          <p:nvPr/>
        </p:nvPicPr>
        <p:blipFill>
          <a:blip r:embed="rId5">
            <a:alphaModFix/>
          </a:blip>
          <a:stretch>
            <a:fillRect/>
          </a:stretch>
        </p:blipFill>
        <p:spPr>
          <a:xfrm>
            <a:off x="453275" y="2225725"/>
            <a:ext cx="2551050" cy="2570100"/>
          </a:xfrm>
          <a:prstGeom prst="rect">
            <a:avLst/>
          </a:prstGeom>
          <a:noFill/>
          <a:ln>
            <a:noFill/>
          </a:ln>
        </p:spPr>
      </p:pic>
      <p:pic>
        <p:nvPicPr>
          <p:cNvPr id="190" name="Google Shape;190;p26"/>
          <p:cNvPicPr preferRelativeResize="0"/>
          <p:nvPr/>
        </p:nvPicPr>
        <p:blipFill>
          <a:blip r:embed="rId6">
            <a:alphaModFix/>
          </a:blip>
          <a:stretch>
            <a:fillRect/>
          </a:stretch>
        </p:blipFill>
        <p:spPr>
          <a:xfrm>
            <a:off x="2626400" y="2285363"/>
            <a:ext cx="3674450" cy="2450824"/>
          </a:xfrm>
          <a:prstGeom prst="rect">
            <a:avLst/>
          </a:prstGeom>
          <a:noFill/>
          <a:ln>
            <a:noFill/>
          </a:ln>
        </p:spPr>
      </p:pic>
      <p:pic>
        <p:nvPicPr>
          <p:cNvPr id="191" name="Google Shape;191;p26"/>
          <p:cNvPicPr preferRelativeResize="0"/>
          <p:nvPr/>
        </p:nvPicPr>
        <p:blipFill>
          <a:blip r:embed="rId7">
            <a:alphaModFix/>
          </a:blip>
          <a:stretch>
            <a:fillRect/>
          </a:stretch>
        </p:blipFill>
        <p:spPr>
          <a:xfrm>
            <a:off x="5832304" y="2387231"/>
            <a:ext cx="3000000" cy="22470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10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10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10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idx="4294967295"/>
          </p:nvPr>
        </p:nvSpPr>
        <p:spPr>
          <a:xfrm>
            <a:off x="311700" y="1871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③復興意識の差</a:t>
            </a:r>
            <a:endParaRPr/>
          </a:p>
        </p:txBody>
      </p:sp>
      <p:sp>
        <p:nvSpPr>
          <p:cNvPr id="197" name="Google Shape;197;p27"/>
          <p:cNvSpPr txBox="1">
            <a:spLocks noGrp="1"/>
          </p:cNvSpPr>
          <p:nvPr>
            <p:ph type="body" idx="1"/>
          </p:nvPr>
        </p:nvSpPr>
        <p:spPr>
          <a:xfrm>
            <a:off x="431000" y="808550"/>
            <a:ext cx="5998800" cy="59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ja" sz="2200" b="1"/>
              <a:t>〇ハード面の復旧　≠　復興</a:t>
            </a:r>
            <a:endParaRPr sz="2200" b="1"/>
          </a:p>
        </p:txBody>
      </p:sp>
      <p:pic>
        <p:nvPicPr>
          <p:cNvPr id="198" name="Google Shape;198;p27"/>
          <p:cNvPicPr preferRelativeResize="0"/>
          <p:nvPr/>
        </p:nvPicPr>
        <p:blipFill rotWithShape="1">
          <a:blip r:embed="rId3">
            <a:alphaModFix/>
          </a:blip>
          <a:srcRect l="21724" t="23907" r="23275" b="30804"/>
          <a:stretch/>
        </p:blipFill>
        <p:spPr>
          <a:xfrm>
            <a:off x="631275" y="1407350"/>
            <a:ext cx="7881432" cy="3650176"/>
          </a:xfrm>
          <a:prstGeom prst="rect">
            <a:avLst/>
          </a:prstGeom>
          <a:noFill/>
          <a:ln>
            <a:noFill/>
          </a:ln>
        </p:spPr>
      </p:pic>
      <p:sp>
        <p:nvSpPr>
          <p:cNvPr id="199" name="Google Shape;199;p27"/>
          <p:cNvSpPr/>
          <p:nvPr/>
        </p:nvSpPr>
        <p:spPr>
          <a:xfrm>
            <a:off x="1303800" y="3725100"/>
            <a:ext cx="1375500" cy="315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日本国内での復興意識の差</a:t>
            </a:r>
            <a:endParaRPr/>
          </a:p>
        </p:txBody>
      </p:sp>
      <p:pic>
        <p:nvPicPr>
          <p:cNvPr id="205" name="Google Shape;205;p28"/>
          <p:cNvPicPr preferRelativeResize="0"/>
          <p:nvPr/>
        </p:nvPicPr>
        <p:blipFill rotWithShape="1">
          <a:blip r:embed="rId3">
            <a:alphaModFix/>
          </a:blip>
          <a:srcRect l="8266" t="19016" r="32562" b="32009"/>
          <a:stretch/>
        </p:blipFill>
        <p:spPr>
          <a:xfrm>
            <a:off x="546025" y="1152425"/>
            <a:ext cx="8051952" cy="3748375"/>
          </a:xfrm>
          <a:prstGeom prst="rect">
            <a:avLst/>
          </a:prstGeom>
          <a:noFill/>
          <a:ln>
            <a:noFill/>
          </a:ln>
        </p:spPr>
      </p:pic>
      <p:sp>
        <p:nvSpPr>
          <p:cNvPr id="206" name="Google Shape;206;p28"/>
          <p:cNvSpPr txBox="1"/>
          <p:nvPr/>
        </p:nvSpPr>
        <p:spPr>
          <a:xfrm>
            <a:off x="7550525" y="4584725"/>
            <a:ext cx="14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参照：NHK</a:t>
            </a:r>
            <a:endParaRPr>
              <a:latin typeface="Open Sans"/>
              <a:ea typeface="Open Sans"/>
              <a:cs typeface="Open Sans"/>
              <a:sym typeface="Open Sans"/>
            </a:endParaRPr>
          </a:p>
        </p:txBody>
      </p:sp>
      <p:sp>
        <p:nvSpPr>
          <p:cNvPr id="207" name="Google Shape;207;p28"/>
          <p:cNvSpPr/>
          <p:nvPr/>
        </p:nvSpPr>
        <p:spPr>
          <a:xfrm>
            <a:off x="1805225" y="4212200"/>
            <a:ext cx="5582400" cy="300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6442050" y="2048800"/>
            <a:ext cx="945600" cy="2607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クイズ：被災３県では課題意識が高いのに全　　　　国では課題意識が低い項目はどれ？</a:t>
            </a:r>
            <a:endParaRPr/>
          </a:p>
        </p:txBody>
      </p:sp>
      <p:sp>
        <p:nvSpPr>
          <p:cNvPr id="214" name="Google Shape;214;p29"/>
          <p:cNvSpPr txBox="1">
            <a:spLocks noGrp="1"/>
          </p:cNvSpPr>
          <p:nvPr>
            <p:ph type="body" idx="1"/>
          </p:nvPr>
        </p:nvSpPr>
        <p:spPr>
          <a:xfrm>
            <a:off x="798825" y="1834550"/>
            <a:ext cx="8520600" cy="274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100" b="1"/>
              <a:t>①住宅再建への支援</a:t>
            </a:r>
            <a:endParaRPr sz="2100" b="1"/>
          </a:p>
          <a:p>
            <a:pPr marL="0" lvl="0" indent="0" algn="l" rtl="0">
              <a:spcBef>
                <a:spcPts val="1200"/>
              </a:spcBef>
              <a:spcAft>
                <a:spcPts val="0"/>
              </a:spcAft>
              <a:buNone/>
            </a:pPr>
            <a:r>
              <a:rPr lang="ja" sz="2100" b="1"/>
              <a:t>②心のケアへの支援</a:t>
            </a:r>
            <a:endParaRPr sz="2100" b="1"/>
          </a:p>
          <a:p>
            <a:pPr marL="0" lvl="0" indent="0" algn="l" rtl="0">
              <a:spcBef>
                <a:spcPts val="1200"/>
              </a:spcBef>
              <a:spcAft>
                <a:spcPts val="0"/>
              </a:spcAft>
              <a:buNone/>
            </a:pPr>
            <a:r>
              <a:rPr lang="ja" sz="2100" b="1"/>
              <a:t>③復興予算の使い道</a:t>
            </a:r>
            <a:endParaRPr sz="2100" b="1"/>
          </a:p>
          <a:p>
            <a:pPr marL="0" lvl="0" indent="0" algn="l" rtl="0">
              <a:spcBef>
                <a:spcPts val="1200"/>
              </a:spcBef>
              <a:spcAft>
                <a:spcPts val="0"/>
              </a:spcAft>
              <a:buNone/>
            </a:pPr>
            <a:r>
              <a:rPr lang="ja" sz="2100" b="1"/>
              <a:t>④被災した自治体への支援</a:t>
            </a:r>
            <a:endParaRPr sz="2100" b="1"/>
          </a:p>
          <a:p>
            <a:pPr marL="0" lvl="0" indent="0" algn="l" rtl="0">
              <a:spcBef>
                <a:spcPts val="1200"/>
              </a:spcBef>
              <a:spcAft>
                <a:spcPts val="1200"/>
              </a:spcAft>
              <a:buNone/>
            </a:pPr>
            <a:r>
              <a:rPr lang="ja" sz="2100" b="1"/>
              <a:t>⑤人口減少への対応</a:t>
            </a:r>
            <a:endParaRPr sz="21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311700" y="2301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日本国内での復興意識の差</a:t>
            </a:r>
            <a:endParaRPr/>
          </a:p>
        </p:txBody>
      </p:sp>
      <p:pic>
        <p:nvPicPr>
          <p:cNvPr id="220" name="Google Shape;220;p30"/>
          <p:cNvPicPr preferRelativeResize="0"/>
          <p:nvPr/>
        </p:nvPicPr>
        <p:blipFill rotWithShape="1">
          <a:blip r:embed="rId3">
            <a:alphaModFix/>
          </a:blip>
          <a:srcRect l="8266" t="19016" r="32562" b="32009"/>
          <a:stretch/>
        </p:blipFill>
        <p:spPr>
          <a:xfrm>
            <a:off x="546025" y="836350"/>
            <a:ext cx="8051952" cy="3748375"/>
          </a:xfrm>
          <a:prstGeom prst="rect">
            <a:avLst/>
          </a:prstGeom>
          <a:noFill/>
          <a:ln>
            <a:noFill/>
          </a:ln>
        </p:spPr>
      </p:pic>
      <p:sp>
        <p:nvSpPr>
          <p:cNvPr id="221" name="Google Shape;221;p30"/>
          <p:cNvSpPr txBox="1"/>
          <p:nvPr/>
        </p:nvSpPr>
        <p:spPr>
          <a:xfrm>
            <a:off x="7550525" y="4584725"/>
            <a:ext cx="14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参照：NHK</a:t>
            </a:r>
            <a:endParaRPr>
              <a:latin typeface="Open Sans"/>
              <a:ea typeface="Open Sans"/>
              <a:cs typeface="Open Sans"/>
              <a:sym typeface="Open Sans"/>
            </a:endParaRPr>
          </a:p>
        </p:txBody>
      </p:sp>
      <p:sp>
        <p:nvSpPr>
          <p:cNvPr id="222" name="Google Shape;222;p30"/>
          <p:cNvSpPr/>
          <p:nvPr/>
        </p:nvSpPr>
        <p:spPr>
          <a:xfrm>
            <a:off x="1833875" y="1719275"/>
            <a:ext cx="945600" cy="2607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6442050" y="1719275"/>
            <a:ext cx="945600" cy="2607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p:nvPr/>
        </p:nvSpPr>
        <p:spPr>
          <a:xfrm>
            <a:off x="4928600" y="4643025"/>
            <a:ext cx="432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参照：東北地方整備局　東北圏広域地方計画推進室</a:t>
            </a:r>
            <a:endParaRPr>
              <a:latin typeface="Open Sans"/>
              <a:ea typeface="Open Sans"/>
              <a:cs typeface="Open Sans"/>
              <a:sym typeface="Open Sans"/>
            </a:endParaRPr>
          </a:p>
        </p:txBody>
      </p:sp>
      <p:pic>
        <p:nvPicPr>
          <p:cNvPr id="229" name="Google Shape;229;p31"/>
          <p:cNvPicPr preferRelativeResize="0"/>
          <p:nvPr/>
        </p:nvPicPr>
        <p:blipFill rotWithShape="1">
          <a:blip r:embed="rId3">
            <a:alphaModFix/>
          </a:blip>
          <a:srcRect l="8491" t="30062" r="50247" b="15927"/>
          <a:stretch/>
        </p:blipFill>
        <p:spPr>
          <a:xfrm>
            <a:off x="1740850" y="693950"/>
            <a:ext cx="5662301" cy="4025975"/>
          </a:xfrm>
          <a:prstGeom prst="rect">
            <a:avLst/>
          </a:prstGeom>
          <a:noFill/>
          <a:ln>
            <a:noFill/>
          </a:ln>
        </p:spPr>
      </p:pic>
      <p:sp>
        <p:nvSpPr>
          <p:cNvPr id="230" name="Google Shape;230;p31"/>
          <p:cNvSpPr txBox="1">
            <a:spLocks noGrp="1"/>
          </p:cNvSpPr>
          <p:nvPr>
            <p:ph type="title"/>
          </p:nvPr>
        </p:nvSpPr>
        <p:spPr>
          <a:xfrm>
            <a:off x="311700" y="1584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人口減少</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p:nvPr/>
        </p:nvSpPr>
        <p:spPr>
          <a:xfrm>
            <a:off x="6418625" y="2263950"/>
            <a:ext cx="1791000" cy="49260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2000" b="1">
                <a:latin typeface="Open Sans"/>
                <a:ea typeface="Open Sans"/>
                <a:cs typeface="Open Sans"/>
                <a:sym typeface="Open Sans"/>
              </a:rPr>
              <a:t>魅力ある街</a:t>
            </a:r>
            <a:endParaRPr sz="2000" b="1">
              <a:latin typeface="Open Sans"/>
              <a:ea typeface="Open Sans"/>
              <a:cs typeface="Open Sans"/>
              <a:sym typeface="Open Sans"/>
            </a:endParaRPr>
          </a:p>
        </p:txBody>
      </p:sp>
      <p:sp>
        <p:nvSpPr>
          <p:cNvPr id="236" name="Google Shape;236;p32"/>
          <p:cNvSpPr txBox="1"/>
          <p:nvPr/>
        </p:nvSpPr>
        <p:spPr>
          <a:xfrm>
            <a:off x="1461475" y="319000"/>
            <a:ext cx="1948500" cy="49260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2000" b="1">
                <a:latin typeface="Open Sans"/>
                <a:ea typeface="Open Sans"/>
                <a:cs typeface="Open Sans"/>
                <a:sym typeface="Open Sans"/>
              </a:rPr>
              <a:t>産業の復興</a:t>
            </a:r>
            <a:endParaRPr sz="2000" b="1">
              <a:latin typeface="Open Sans"/>
              <a:ea typeface="Open Sans"/>
              <a:cs typeface="Open Sans"/>
              <a:sym typeface="Open Sans"/>
            </a:endParaRPr>
          </a:p>
        </p:txBody>
      </p:sp>
      <p:sp>
        <p:nvSpPr>
          <p:cNvPr id="237" name="Google Shape;237;p32"/>
          <p:cNvSpPr txBox="1"/>
          <p:nvPr/>
        </p:nvSpPr>
        <p:spPr>
          <a:xfrm>
            <a:off x="1461475" y="1322225"/>
            <a:ext cx="1948500" cy="49260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2000" b="1">
                <a:latin typeface="Open Sans"/>
                <a:ea typeface="Open Sans"/>
                <a:cs typeface="Open Sans"/>
                <a:sym typeface="Open Sans"/>
              </a:rPr>
              <a:t>経済の復興</a:t>
            </a:r>
            <a:endParaRPr sz="2000" b="1">
              <a:latin typeface="Open Sans"/>
              <a:ea typeface="Open Sans"/>
              <a:cs typeface="Open Sans"/>
              <a:sym typeface="Open Sans"/>
            </a:endParaRPr>
          </a:p>
        </p:txBody>
      </p:sp>
      <p:sp>
        <p:nvSpPr>
          <p:cNvPr id="238" name="Google Shape;238;p32"/>
          <p:cNvSpPr txBox="1"/>
          <p:nvPr/>
        </p:nvSpPr>
        <p:spPr>
          <a:xfrm>
            <a:off x="1275175" y="2325438"/>
            <a:ext cx="2321100" cy="49260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2000" b="1">
                <a:latin typeface="Open Sans"/>
                <a:ea typeface="Open Sans"/>
                <a:cs typeface="Open Sans"/>
                <a:sym typeface="Open Sans"/>
              </a:rPr>
              <a:t>人々の心の復興</a:t>
            </a:r>
            <a:endParaRPr sz="2000" b="1">
              <a:latin typeface="Open Sans"/>
              <a:ea typeface="Open Sans"/>
              <a:cs typeface="Open Sans"/>
              <a:sym typeface="Open Sans"/>
            </a:endParaRPr>
          </a:p>
        </p:txBody>
      </p:sp>
      <p:sp>
        <p:nvSpPr>
          <p:cNvPr id="239" name="Google Shape;239;p32"/>
          <p:cNvSpPr txBox="1"/>
          <p:nvPr/>
        </p:nvSpPr>
        <p:spPr>
          <a:xfrm>
            <a:off x="845425" y="3328663"/>
            <a:ext cx="3180600" cy="49260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2000" b="1">
                <a:latin typeface="Open Sans"/>
                <a:ea typeface="Open Sans"/>
                <a:cs typeface="Open Sans"/>
                <a:sym typeface="Open Sans"/>
              </a:rPr>
              <a:t>地域としての住みやすさ</a:t>
            </a:r>
            <a:endParaRPr sz="2000" b="1">
              <a:latin typeface="Open Sans"/>
              <a:ea typeface="Open Sans"/>
              <a:cs typeface="Open Sans"/>
              <a:sym typeface="Open Sans"/>
            </a:endParaRPr>
          </a:p>
        </p:txBody>
      </p:sp>
      <p:sp>
        <p:nvSpPr>
          <p:cNvPr id="240" name="Google Shape;240;p32"/>
          <p:cNvSpPr txBox="1"/>
          <p:nvPr/>
        </p:nvSpPr>
        <p:spPr>
          <a:xfrm>
            <a:off x="1275175" y="4331900"/>
            <a:ext cx="2321100" cy="49260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2000" b="1">
                <a:latin typeface="Open Sans"/>
                <a:ea typeface="Open Sans"/>
                <a:cs typeface="Open Sans"/>
                <a:sym typeface="Open Sans"/>
              </a:rPr>
              <a:t>ハード面の復旧</a:t>
            </a:r>
            <a:endParaRPr sz="2000" b="1">
              <a:latin typeface="Open Sans"/>
              <a:ea typeface="Open Sans"/>
              <a:cs typeface="Open Sans"/>
              <a:sym typeface="Open Sans"/>
            </a:endParaRPr>
          </a:p>
        </p:txBody>
      </p:sp>
      <p:sp>
        <p:nvSpPr>
          <p:cNvPr id="241" name="Google Shape;241;p32"/>
          <p:cNvSpPr/>
          <p:nvPr/>
        </p:nvSpPr>
        <p:spPr>
          <a:xfrm>
            <a:off x="2167075" y="829625"/>
            <a:ext cx="537300" cy="492600"/>
          </a:xfrm>
          <a:prstGeom prst="mathPlus">
            <a:avLst>
              <a:gd name="adj1" fmla="val 2352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2167075" y="1823838"/>
            <a:ext cx="537300" cy="492600"/>
          </a:xfrm>
          <a:prstGeom prst="mathPlus">
            <a:avLst>
              <a:gd name="adj1" fmla="val 2352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2167075" y="2827063"/>
            <a:ext cx="537300" cy="492600"/>
          </a:xfrm>
          <a:prstGeom prst="mathPlus">
            <a:avLst>
              <a:gd name="adj1" fmla="val 2352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2167075" y="3821275"/>
            <a:ext cx="537300" cy="492600"/>
          </a:xfrm>
          <a:prstGeom prst="mathPlus">
            <a:avLst>
              <a:gd name="adj1" fmla="val 2352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4405675" y="2096850"/>
            <a:ext cx="1375500" cy="949800"/>
          </a:xfrm>
          <a:prstGeom prst="mathEqual">
            <a:avLst>
              <a:gd name="adj1" fmla="val 23520"/>
              <a:gd name="adj2" fmla="val 11760"/>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発表の流れ</a:t>
            </a:r>
            <a:endParaRPr/>
          </a:p>
        </p:txBody>
      </p:sp>
      <p:sp>
        <p:nvSpPr>
          <p:cNvPr id="79" name="Google Shape;79;p15"/>
          <p:cNvSpPr txBox="1">
            <a:spLocks noGrp="1"/>
          </p:cNvSpPr>
          <p:nvPr>
            <p:ph type="body" idx="1"/>
          </p:nvPr>
        </p:nvSpPr>
        <p:spPr>
          <a:xfrm>
            <a:off x="970750" y="1352275"/>
            <a:ext cx="8520600" cy="33027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ja" sz="2100"/>
              <a:t>①避難所生活における課題＆アクションプラン</a:t>
            </a:r>
            <a:endParaRPr sz="2100"/>
          </a:p>
          <a:p>
            <a:pPr marL="0" lvl="0" indent="0" algn="l" rtl="0">
              <a:lnSpc>
                <a:spcPct val="150000"/>
              </a:lnSpc>
              <a:spcBef>
                <a:spcPts val="1200"/>
              </a:spcBef>
              <a:spcAft>
                <a:spcPts val="0"/>
              </a:spcAft>
              <a:buNone/>
            </a:pPr>
            <a:r>
              <a:rPr lang="ja" sz="2100"/>
              <a:t>②福島原発事故による人権問題＆アクションプラン</a:t>
            </a:r>
            <a:endParaRPr sz="2100"/>
          </a:p>
          <a:p>
            <a:pPr marL="0" lvl="0" indent="0" algn="l" rtl="0">
              <a:lnSpc>
                <a:spcPct val="150000"/>
              </a:lnSpc>
              <a:spcBef>
                <a:spcPts val="1200"/>
              </a:spcBef>
              <a:spcAft>
                <a:spcPts val="0"/>
              </a:spcAft>
              <a:buNone/>
            </a:pPr>
            <a:r>
              <a:rPr lang="ja" sz="2100"/>
              <a:t>③復興意識の差による問題＆アクションプラン</a:t>
            </a:r>
            <a:endParaRPr sz="2100"/>
          </a:p>
          <a:p>
            <a:pPr marL="0" lvl="0" indent="0" algn="l" rtl="0">
              <a:lnSpc>
                <a:spcPct val="150000"/>
              </a:lnSpc>
              <a:spcBef>
                <a:spcPts val="1200"/>
              </a:spcBef>
              <a:spcAft>
                <a:spcPts val="1200"/>
              </a:spcAft>
              <a:buNone/>
            </a:pPr>
            <a:r>
              <a:rPr lang="ja" sz="2100"/>
              <a:t>④東日本大震災から見える社会課題</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少数派としての被災者①</a:t>
            </a:r>
            <a:endParaRPr/>
          </a:p>
        </p:txBody>
      </p:sp>
      <p:pic>
        <p:nvPicPr>
          <p:cNvPr id="251" name="Google Shape;251;p33"/>
          <p:cNvPicPr preferRelativeResize="0"/>
          <p:nvPr/>
        </p:nvPicPr>
        <p:blipFill>
          <a:blip r:embed="rId3">
            <a:alphaModFix/>
          </a:blip>
          <a:stretch>
            <a:fillRect/>
          </a:stretch>
        </p:blipFill>
        <p:spPr>
          <a:xfrm>
            <a:off x="1481875" y="1152425"/>
            <a:ext cx="6180250" cy="3718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少数派としての被災者②</a:t>
            </a:r>
            <a:endParaRPr/>
          </a:p>
        </p:txBody>
      </p:sp>
      <p:sp>
        <p:nvSpPr>
          <p:cNvPr id="257" name="Google Shape;257;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　</a:t>
            </a:r>
            <a:r>
              <a:rPr lang="ja" b="1"/>
              <a:t>被災３県の構成</a:t>
            </a:r>
            <a:endParaRPr b="1"/>
          </a:p>
          <a:p>
            <a:pPr marL="0" lvl="0" indent="0" algn="l" rtl="0">
              <a:spcBef>
                <a:spcPts val="1200"/>
              </a:spcBef>
              <a:spcAft>
                <a:spcPts val="0"/>
              </a:spcAft>
              <a:buNone/>
            </a:pPr>
            <a:r>
              <a:rPr lang="ja" b="1"/>
              <a:t>　①直接的な被害を受けた者</a:t>
            </a:r>
            <a:endParaRPr b="1"/>
          </a:p>
          <a:p>
            <a:pPr marL="0" lvl="0" indent="0" algn="l" rtl="0">
              <a:spcBef>
                <a:spcPts val="1200"/>
              </a:spcBef>
              <a:spcAft>
                <a:spcPts val="0"/>
              </a:spcAft>
              <a:buNone/>
            </a:pPr>
            <a:r>
              <a:rPr lang="ja" b="1"/>
              <a:t>　②間接的な被害を受けた者</a:t>
            </a:r>
            <a:endParaRPr b="1"/>
          </a:p>
          <a:p>
            <a:pPr marL="0" lvl="0" indent="0" algn="l" rtl="0">
              <a:spcBef>
                <a:spcPts val="1200"/>
              </a:spcBef>
              <a:spcAft>
                <a:spcPts val="0"/>
              </a:spcAft>
              <a:buNone/>
            </a:pPr>
            <a:r>
              <a:rPr lang="ja" b="1"/>
              <a:t>　③なんとなく被災者だと思っている者</a:t>
            </a:r>
            <a:endParaRPr b="1"/>
          </a:p>
          <a:p>
            <a:pPr marL="0" lvl="0" indent="0" algn="l" rtl="0">
              <a:spcBef>
                <a:spcPts val="1200"/>
              </a:spcBef>
              <a:spcAft>
                <a:spcPts val="0"/>
              </a:spcAft>
              <a:buNone/>
            </a:pPr>
            <a:endParaRPr b="1"/>
          </a:p>
          <a:p>
            <a:pPr marL="0" lvl="0" indent="0" algn="l" rtl="0">
              <a:spcBef>
                <a:spcPts val="1200"/>
              </a:spcBef>
              <a:spcAft>
                <a:spcPts val="0"/>
              </a:spcAft>
              <a:buNone/>
            </a:pPr>
            <a:r>
              <a:rPr lang="ja" b="1"/>
              <a:t>　④発災時から住み続けている者</a:t>
            </a:r>
            <a:endParaRPr b="1"/>
          </a:p>
          <a:p>
            <a:pPr marL="0" lvl="0" indent="0" algn="l" rtl="0">
              <a:spcBef>
                <a:spcPts val="1200"/>
              </a:spcBef>
              <a:spcAft>
                <a:spcPts val="1200"/>
              </a:spcAft>
              <a:buNone/>
            </a:pPr>
            <a:r>
              <a:rPr lang="ja" b="1"/>
              <a:t>　⑤発災後に引っ越してきた者</a:t>
            </a:r>
            <a:endParaRPr b="1"/>
          </a:p>
        </p:txBody>
      </p:sp>
      <p:sp>
        <p:nvSpPr>
          <p:cNvPr id="258" name="Google Shape;258;p34"/>
          <p:cNvSpPr txBox="1"/>
          <p:nvPr/>
        </p:nvSpPr>
        <p:spPr>
          <a:xfrm>
            <a:off x="6184625" y="4569025"/>
            <a:ext cx="264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参照：河村和徳准教授資料</a:t>
            </a:r>
            <a:endParaRPr>
              <a:latin typeface="Open Sans"/>
              <a:ea typeface="Open Sans"/>
              <a:cs typeface="Open Sans"/>
              <a:sym typeface="Open Sans"/>
            </a:endParaRPr>
          </a:p>
        </p:txBody>
      </p:sp>
      <p:sp>
        <p:nvSpPr>
          <p:cNvPr id="259" name="Google Shape;259;p34"/>
          <p:cNvSpPr/>
          <p:nvPr/>
        </p:nvSpPr>
        <p:spPr>
          <a:xfrm>
            <a:off x="4572000" y="1776600"/>
            <a:ext cx="308700" cy="1432800"/>
          </a:xfrm>
          <a:prstGeom prst="rightBrace">
            <a:avLst>
              <a:gd name="adj1" fmla="val 50000"/>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p:cNvSpPr/>
          <p:nvPr/>
        </p:nvSpPr>
        <p:spPr>
          <a:xfrm>
            <a:off x="4572000" y="3580225"/>
            <a:ext cx="308700" cy="988800"/>
          </a:xfrm>
          <a:prstGeom prst="rightBrace">
            <a:avLst>
              <a:gd name="adj1" fmla="val 50000"/>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p:cNvSpPr txBox="1"/>
          <p:nvPr/>
        </p:nvSpPr>
        <p:spPr>
          <a:xfrm>
            <a:off x="5482575" y="2269800"/>
            <a:ext cx="2239800" cy="446400"/>
          </a:xfrm>
          <a:prstGeom prst="rect">
            <a:avLst/>
          </a:prstGeom>
          <a:noFill/>
          <a:ln w="28575" cap="flat" cmpd="sng">
            <a:solidFill>
              <a:srgbClr val="F6B2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1700" b="1">
                <a:latin typeface="Open Sans"/>
                <a:ea typeface="Open Sans"/>
                <a:cs typeface="Open Sans"/>
                <a:sym typeface="Open Sans"/>
              </a:rPr>
              <a:t>自分は被災者である</a:t>
            </a:r>
            <a:endParaRPr sz="1700" b="1">
              <a:latin typeface="Open Sans"/>
              <a:ea typeface="Open Sans"/>
              <a:cs typeface="Open Sans"/>
              <a:sym typeface="Open Sans"/>
            </a:endParaRPr>
          </a:p>
        </p:txBody>
      </p:sp>
      <p:sp>
        <p:nvSpPr>
          <p:cNvPr id="262" name="Google Shape;262;p34"/>
          <p:cNvSpPr txBox="1"/>
          <p:nvPr/>
        </p:nvSpPr>
        <p:spPr>
          <a:xfrm>
            <a:off x="5482575" y="3833575"/>
            <a:ext cx="2555100" cy="446400"/>
          </a:xfrm>
          <a:prstGeom prst="rect">
            <a:avLst/>
          </a:prstGeom>
          <a:noFill/>
          <a:ln w="28575" cap="flat" cmpd="sng">
            <a:solidFill>
              <a:srgbClr val="F6B26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1700" b="1">
                <a:latin typeface="Open Sans"/>
                <a:ea typeface="Open Sans"/>
                <a:cs typeface="Open Sans"/>
                <a:sym typeface="Open Sans"/>
              </a:rPr>
              <a:t>自分は被災者ではない</a:t>
            </a:r>
            <a:endParaRPr sz="1700" b="1">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少数派の意見を多数派に届けるには？</a:t>
            </a:r>
            <a:endParaRPr/>
          </a:p>
        </p:txBody>
      </p:sp>
      <p:sp>
        <p:nvSpPr>
          <p:cNvPr id="268" name="Google Shape;268;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000" b="1"/>
              <a:t>〇　少数派は意見を発信することはできている</a:t>
            </a:r>
            <a:endParaRPr sz="2000" b="1"/>
          </a:p>
          <a:p>
            <a:pPr marL="0" lvl="0" indent="0" algn="l" rtl="0">
              <a:spcBef>
                <a:spcPts val="1200"/>
              </a:spcBef>
              <a:spcAft>
                <a:spcPts val="0"/>
              </a:spcAft>
              <a:buNone/>
            </a:pPr>
            <a:r>
              <a:rPr lang="ja" b="1"/>
              <a:t>　・SNSの活用</a:t>
            </a:r>
            <a:endParaRPr b="1"/>
          </a:p>
          <a:p>
            <a:pPr marL="0" lvl="0" indent="0" algn="l" rtl="0">
              <a:spcBef>
                <a:spcPts val="1200"/>
              </a:spcBef>
              <a:spcAft>
                <a:spcPts val="0"/>
              </a:spcAft>
              <a:buNone/>
            </a:pPr>
            <a:r>
              <a:rPr lang="ja" b="1"/>
              <a:t>　・アーケードでの声掛け、チラシ配り</a:t>
            </a:r>
            <a:endParaRPr b="1"/>
          </a:p>
          <a:p>
            <a:pPr marL="0" lvl="0" indent="0" algn="l" rtl="0">
              <a:spcBef>
                <a:spcPts val="1200"/>
              </a:spcBef>
              <a:spcAft>
                <a:spcPts val="0"/>
              </a:spcAft>
              <a:buNone/>
            </a:pPr>
            <a:r>
              <a:rPr lang="ja" sz="2000" b="1"/>
              <a:t>✕　フィードバックをする機会がない</a:t>
            </a:r>
            <a:endParaRPr sz="2000" b="1"/>
          </a:p>
          <a:p>
            <a:pPr marL="0" lvl="0" indent="0" algn="l" rtl="0">
              <a:spcBef>
                <a:spcPts val="1200"/>
              </a:spcBef>
              <a:spcAft>
                <a:spcPts val="1200"/>
              </a:spcAft>
              <a:buNone/>
            </a:pPr>
            <a:r>
              <a:rPr lang="ja" sz="2000" b="1"/>
              <a:t>　</a:t>
            </a:r>
            <a:endParaRPr b="1"/>
          </a:p>
        </p:txBody>
      </p:sp>
      <p:sp>
        <p:nvSpPr>
          <p:cNvPr id="269" name="Google Shape;269;p35"/>
          <p:cNvSpPr txBox="1"/>
          <p:nvPr/>
        </p:nvSpPr>
        <p:spPr>
          <a:xfrm>
            <a:off x="1704975" y="3872550"/>
            <a:ext cx="1217700" cy="4617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1800" b="1">
                <a:solidFill>
                  <a:schemeClr val="dk2"/>
                </a:solidFill>
                <a:latin typeface="Open Sans"/>
                <a:ea typeface="Open Sans"/>
                <a:cs typeface="Open Sans"/>
                <a:sym typeface="Open Sans"/>
              </a:rPr>
              <a:t>少数派</a:t>
            </a:r>
            <a:endParaRPr sz="1800" b="1">
              <a:solidFill>
                <a:schemeClr val="dk2"/>
              </a:solidFill>
              <a:latin typeface="Open Sans"/>
              <a:ea typeface="Open Sans"/>
              <a:cs typeface="Open Sans"/>
              <a:sym typeface="Open Sans"/>
            </a:endParaRPr>
          </a:p>
        </p:txBody>
      </p:sp>
      <p:sp>
        <p:nvSpPr>
          <p:cNvPr id="270" name="Google Shape;270;p35"/>
          <p:cNvSpPr txBox="1"/>
          <p:nvPr/>
        </p:nvSpPr>
        <p:spPr>
          <a:xfrm>
            <a:off x="6090775" y="3872550"/>
            <a:ext cx="1217700" cy="4617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1800" b="1">
                <a:solidFill>
                  <a:schemeClr val="dk2"/>
                </a:solidFill>
                <a:latin typeface="Open Sans"/>
                <a:ea typeface="Open Sans"/>
                <a:cs typeface="Open Sans"/>
                <a:sym typeface="Open Sans"/>
              </a:rPr>
              <a:t>多数派</a:t>
            </a:r>
            <a:endParaRPr sz="1800" b="1">
              <a:solidFill>
                <a:schemeClr val="dk2"/>
              </a:solidFill>
              <a:latin typeface="Open Sans"/>
              <a:ea typeface="Open Sans"/>
              <a:cs typeface="Open Sans"/>
              <a:sym typeface="Open Sans"/>
            </a:endParaRPr>
          </a:p>
        </p:txBody>
      </p:sp>
      <p:sp>
        <p:nvSpPr>
          <p:cNvPr id="271" name="Google Shape;271;p35"/>
          <p:cNvSpPr/>
          <p:nvPr/>
        </p:nvSpPr>
        <p:spPr>
          <a:xfrm>
            <a:off x="3396263" y="3553175"/>
            <a:ext cx="2220900" cy="4617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rot="10800000">
            <a:off x="3396263" y="4164650"/>
            <a:ext cx="2220900" cy="461700"/>
          </a:xfrm>
          <a:prstGeom prst="rightArrow">
            <a:avLst>
              <a:gd name="adj1" fmla="val 50000"/>
              <a:gd name="adj2" fmla="val 50000"/>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個人のアクションプラン</a:t>
            </a:r>
            <a:endParaRPr/>
          </a:p>
        </p:txBody>
      </p:sp>
      <p:sp>
        <p:nvSpPr>
          <p:cNvPr id="278" name="Google Shape;278;p36"/>
          <p:cNvSpPr txBox="1">
            <a:spLocks noGrp="1"/>
          </p:cNvSpPr>
          <p:nvPr>
            <p:ph type="body" idx="1"/>
          </p:nvPr>
        </p:nvSpPr>
        <p:spPr>
          <a:xfrm>
            <a:off x="623400" y="13666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100" b="1"/>
              <a:t>①観光客として被災地に行く</a:t>
            </a:r>
            <a:endParaRPr sz="2100" b="1"/>
          </a:p>
          <a:p>
            <a:pPr marL="0" lvl="0" indent="0" algn="l" rtl="0">
              <a:spcBef>
                <a:spcPts val="1200"/>
              </a:spcBef>
              <a:spcAft>
                <a:spcPts val="0"/>
              </a:spcAft>
              <a:buNone/>
            </a:pPr>
            <a:r>
              <a:rPr lang="ja" sz="2100" b="1"/>
              <a:t>→復興意識の差を埋める</a:t>
            </a:r>
            <a:endParaRPr sz="2100" b="1"/>
          </a:p>
          <a:p>
            <a:pPr marL="0" lvl="0" indent="0" algn="l" rtl="0">
              <a:spcBef>
                <a:spcPts val="1200"/>
              </a:spcBef>
              <a:spcAft>
                <a:spcPts val="0"/>
              </a:spcAft>
              <a:buNone/>
            </a:pPr>
            <a:r>
              <a:rPr lang="ja" sz="2100" b="1"/>
              <a:t>　魅力あるまちづくりに貢献する</a:t>
            </a:r>
            <a:endParaRPr sz="1900" b="1"/>
          </a:p>
          <a:p>
            <a:pPr marL="0" lvl="0" indent="0" algn="l" rtl="0">
              <a:spcBef>
                <a:spcPts val="1200"/>
              </a:spcBef>
              <a:spcAft>
                <a:spcPts val="0"/>
              </a:spcAft>
              <a:buNone/>
            </a:pPr>
            <a:endParaRPr sz="1900" b="1"/>
          </a:p>
          <a:p>
            <a:pPr marL="0" lvl="0" indent="0" algn="l" rtl="0">
              <a:spcBef>
                <a:spcPts val="1200"/>
              </a:spcBef>
              <a:spcAft>
                <a:spcPts val="0"/>
              </a:spcAft>
              <a:buNone/>
            </a:pPr>
            <a:r>
              <a:rPr lang="ja" sz="2100" b="1"/>
              <a:t>②東北大が主催するワークショップへの参加</a:t>
            </a:r>
            <a:endParaRPr sz="2100" b="1"/>
          </a:p>
          <a:p>
            <a:pPr marL="0" lvl="0" indent="0" algn="l" rtl="0">
              <a:spcBef>
                <a:spcPts val="1200"/>
              </a:spcBef>
              <a:spcAft>
                <a:spcPts val="1200"/>
              </a:spcAft>
              <a:buNone/>
            </a:pPr>
            <a:r>
              <a:rPr lang="ja" sz="2100" b="1"/>
              <a:t>→少数派との対話の機会</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465650" y="4722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全体のアクションプラン</a:t>
            </a:r>
            <a:endParaRPr/>
          </a:p>
        </p:txBody>
      </p:sp>
      <p:sp>
        <p:nvSpPr>
          <p:cNvPr id="284" name="Google Shape;284;p37"/>
          <p:cNvSpPr txBox="1">
            <a:spLocks noGrp="1"/>
          </p:cNvSpPr>
          <p:nvPr>
            <p:ph type="body" idx="1"/>
          </p:nvPr>
        </p:nvSpPr>
        <p:spPr>
          <a:xfrm>
            <a:off x="668675" y="1990750"/>
            <a:ext cx="8033700" cy="190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100" b="1"/>
              <a:t> 　</a:t>
            </a:r>
            <a:r>
              <a:rPr lang="ja" sz="2500" b="1"/>
              <a:t>義務教育期間で東北に行く機会を作ってもらう</a:t>
            </a:r>
            <a:endParaRPr sz="2500" b="1"/>
          </a:p>
          <a:p>
            <a:pPr marL="0" lvl="0" indent="0" algn="l" rtl="0">
              <a:spcBef>
                <a:spcPts val="1200"/>
              </a:spcBef>
              <a:spcAft>
                <a:spcPts val="1200"/>
              </a:spcAft>
              <a:buNone/>
            </a:pPr>
            <a:r>
              <a:rPr lang="ja" sz="2500" b="1"/>
              <a:t>→知る機会を積極的に作る</a:t>
            </a:r>
            <a:endParaRPr sz="25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p:nvPr/>
        </p:nvSpPr>
        <p:spPr>
          <a:xfrm>
            <a:off x="2794575" y="984525"/>
            <a:ext cx="1313100" cy="817500"/>
          </a:xfrm>
          <a:prstGeom prst="rect">
            <a:avLst/>
          </a:prstGeom>
          <a:solidFill>
            <a:schemeClr val="lt1"/>
          </a:solidFill>
          <a:ln w="38100" cap="flat" cmpd="sng">
            <a:solidFill>
              <a:schemeClr val="accent1"/>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ja" sz="4300">
                <a:solidFill>
                  <a:schemeClr val="dk2"/>
                </a:solidFill>
              </a:rPr>
              <a:t>意識</a:t>
            </a:r>
            <a:endParaRPr sz="4300">
              <a:solidFill>
                <a:schemeClr val="dk2"/>
              </a:solidFill>
            </a:endParaRPr>
          </a:p>
        </p:txBody>
      </p:sp>
      <p:sp>
        <p:nvSpPr>
          <p:cNvPr id="290" name="Google Shape;290;p38"/>
          <p:cNvSpPr/>
          <p:nvPr/>
        </p:nvSpPr>
        <p:spPr>
          <a:xfrm>
            <a:off x="4767025" y="2055225"/>
            <a:ext cx="1364700" cy="9360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4500">
                <a:solidFill>
                  <a:schemeClr val="dk2"/>
                </a:solidFill>
              </a:rPr>
              <a:t>行動</a:t>
            </a:r>
            <a:endParaRPr sz="4500">
              <a:solidFill>
                <a:schemeClr val="dk2"/>
              </a:solidFill>
            </a:endParaRPr>
          </a:p>
        </p:txBody>
      </p:sp>
      <p:sp>
        <p:nvSpPr>
          <p:cNvPr id="291" name="Google Shape;291;p38"/>
          <p:cNvSpPr/>
          <p:nvPr/>
        </p:nvSpPr>
        <p:spPr>
          <a:xfrm>
            <a:off x="1793000" y="3721675"/>
            <a:ext cx="5360700" cy="9945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4500">
                <a:solidFill>
                  <a:schemeClr val="dk2"/>
                </a:solidFill>
              </a:rPr>
              <a:t>　　</a:t>
            </a:r>
            <a:r>
              <a:rPr lang="ja" sz="4100" b="1">
                <a:solidFill>
                  <a:schemeClr val="dk2"/>
                </a:solidFill>
              </a:rPr>
              <a:t>認識の変化</a:t>
            </a:r>
            <a:endParaRPr sz="4100" b="1">
              <a:solidFill>
                <a:schemeClr val="dk2"/>
              </a:solidFill>
            </a:endParaRPr>
          </a:p>
        </p:txBody>
      </p:sp>
      <p:sp>
        <p:nvSpPr>
          <p:cNvPr id="292" name="Google Shape;292;p38"/>
          <p:cNvSpPr/>
          <p:nvPr/>
        </p:nvSpPr>
        <p:spPr>
          <a:xfrm>
            <a:off x="3156825" y="1897588"/>
            <a:ext cx="588600" cy="1743300"/>
          </a:xfrm>
          <a:prstGeom prst="downArrow">
            <a:avLst>
              <a:gd name="adj1" fmla="val 50000"/>
              <a:gd name="adj2" fmla="val 50000"/>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8"/>
          <p:cNvSpPr/>
          <p:nvPr/>
        </p:nvSpPr>
        <p:spPr>
          <a:xfrm>
            <a:off x="5202925" y="3071738"/>
            <a:ext cx="492900" cy="569400"/>
          </a:xfrm>
          <a:prstGeom prst="downArrow">
            <a:avLst>
              <a:gd name="adj1" fmla="val 50000"/>
              <a:gd name="adj2"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rot="10800000" flipH="1">
            <a:off x="4165500" y="1295025"/>
            <a:ext cx="1385400" cy="760200"/>
          </a:xfrm>
          <a:prstGeom prst="bentUpArrow">
            <a:avLst>
              <a:gd name="adj1" fmla="val 25000"/>
              <a:gd name="adj2" fmla="val 25000"/>
              <a:gd name="adj3" fmla="val 25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8"/>
          <p:cNvSpPr txBox="1"/>
          <p:nvPr/>
        </p:nvSpPr>
        <p:spPr>
          <a:xfrm>
            <a:off x="416550" y="473475"/>
            <a:ext cx="84396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300" b="1">
                <a:solidFill>
                  <a:schemeClr val="accent1"/>
                </a:solidFill>
                <a:latin typeface="Open Sans"/>
                <a:ea typeface="Open Sans"/>
                <a:cs typeface="Open Sans"/>
                <a:sym typeface="Open Sans"/>
              </a:rPr>
              <a:t>まとめ</a:t>
            </a:r>
            <a:endParaRPr sz="3300" b="1">
              <a:solidFill>
                <a:schemeClr val="accent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body" idx="1"/>
          </p:nvPr>
        </p:nvSpPr>
        <p:spPr>
          <a:xfrm>
            <a:off x="623400" y="8588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100" b="1"/>
              <a:t>　人権問題が震災をきっかけに顕在化</a:t>
            </a:r>
            <a:endParaRPr sz="2100" b="1"/>
          </a:p>
          <a:p>
            <a:pPr marL="0" lvl="0" indent="0" algn="l" rtl="0">
              <a:spcBef>
                <a:spcPts val="1200"/>
              </a:spcBef>
              <a:spcAft>
                <a:spcPts val="0"/>
              </a:spcAft>
              <a:buNone/>
            </a:pPr>
            <a:r>
              <a:rPr lang="ja" sz="2100" b="1"/>
              <a:t>→社会全体の問題</a:t>
            </a:r>
            <a:endParaRPr sz="2100" b="1"/>
          </a:p>
          <a:p>
            <a:pPr marL="0" lvl="0" indent="0" algn="l" rtl="0">
              <a:spcBef>
                <a:spcPts val="1200"/>
              </a:spcBef>
              <a:spcAft>
                <a:spcPts val="0"/>
              </a:spcAft>
              <a:buNone/>
            </a:pPr>
            <a:endParaRPr sz="2100" b="1"/>
          </a:p>
          <a:p>
            <a:pPr marL="0" lvl="0" indent="0" algn="l" rtl="0">
              <a:spcBef>
                <a:spcPts val="1200"/>
              </a:spcBef>
              <a:spcAft>
                <a:spcPts val="0"/>
              </a:spcAft>
              <a:buNone/>
            </a:pPr>
            <a:endParaRPr sz="2100" b="1"/>
          </a:p>
          <a:p>
            <a:pPr marL="0" lvl="0" indent="0" algn="l" rtl="0">
              <a:spcBef>
                <a:spcPts val="1200"/>
              </a:spcBef>
              <a:spcAft>
                <a:spcPts val="1200"/>
              </a:spcAft>
              <a:buNone/>
            </a:pPr>
            <a:r>
              <a:rPr lang="ja" sz="2600" b="1"/>
              <a:t>根本的な意識改革と知識の普及が不可欠</a:t>
            </a:r>
            <a:endParaRPr sz="2600" b="1"/>
          </a:p>
        </p:txBody>
      </p:sp>
      <p:sp>
        <p:nvSpPr>
          <p:cNvPr id="301" name="Google Shape;301;p39"/>
          <p:cNvSpPr/>
          <p:nvPr/>
        </p:nvSpPr>
        <p:spPr>
          <a:xfrm>
            <a:off x="1928800" y="2100850"/>
            <a:ext cx="489000" cy="633900"/>
          </a:xfrm>
          <a:prstGeom prst="downArrow">
            <a:avLst>
              <a:gd name="adj1" fmla="val 50000"/>
              <a:gd name="adj2"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①避難所における課題</a:t>
            </a:r>
            <a:endParaRPr/>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ja" sz="2713" b="1"/>
              <a:t>1，トイレ</a:t>
            </a:r>
            <a:endParaRPr sz="2972"/>
          </a:p>
          <a:p>
            <a:pPr marL="0" lvl="0" indent="0" algn="l" rtl="0">
              <a:spcBef>
                <a:spcPts val="1200"/>
              </a:spcBef>
              <a:spcAft>
                <a:spcPts val="0"/>
              </a:spcAft>
              <a:buNone/>
            </a:pPr>
            <a:r>
              <a:rPr lang="ja" sz="2451"/>
              <a:t>不足、設置条件の悪さ→心身機能の低下、様々な疾患の発生・悪化</a:t>
            </a:r>
            <a:endParaRPr sz="2451"/>
          </a:p>
          <a:p>
            <a:pPr marL="0" lvl="0" indent="0" algn="l" rtl="0">
              <a:spcBef>
                <a:spcPts val="1200"/>
              </a:spcBef>
              <a:spcAft>
                <a:spcPts val="0"/>
              </a:spcAft>
              <a:buNone/>
            </a:pPr>
            <a:r>
              <a:rPr lang="ja" sz="2972" b="1"/>
              <a:t>2，生活や運営</a:t>
            </a:r>
            <a:endParaRPr sz="2872"/>
          </a:p>
          <a:p>
            <a:pPr marL="0" lvl="0" indent="0" algn="l" rtl="0">
              <a:spcBef>
                <a:spcPts val="1200"/>
              </a:spcBef>
              <a:spcAft>
                <a:spcPts val="0"/>
              </a:spcAft>
              <a:buNone/>
            </a:pPr>
            <a:r>
              <a:rPr lang="ja" sz="2479"/>
              <a:t>固定的性別役割分担、女性が生活しにくい</a:t>
            </a:r>
            <a:endParaRPr sz="2479"/>
          </a:p>
          <a:p>
            <a:pPr marL="0" lvl="0" indent="0" algn="l" rtl="0">
              <a:spcBef>
                <a:spcPts val="1200"/>
              </a:spcBef>
              <a:spcAft>
                <a:spcPts val="0"/>
              </a:spcAft>
              <a:buNone/>
            </a:pPr>
            <a:r>
              <a:rPr lang="ja" sz="3050" b="1"/>
              <a:t>3，LGBTQの方達</a:t>
            </a:r>
            <a:endParaRPr sz="2950" b="1"/>
          </a:p>
          <a:p>
            <a:pPr marL="0" lvl="0" indent="0" algn="l" rtl="0">
              <a:spcBef>
                <a:spcPts val="1200"/>
              </a:spcBef>
              <a:spcAft>
                <a:spcPts val="0"/>
              </a:spcAft>
              <a:buNone/>
            </a:pPr>
            <a:r>
              <a:rPr lang="ja" sz="2479"/>
              <a:t>戸籍と見た目が違う、隠している人達が生活しにくい</a:t>
            </a:r>
            <a:r>
              <a:rPr lang="ja"/>
              <a:t>　　　　　　</a:t>
            </a:r>
            <a:endParaRPr/>
          </a:p>
          <a:p>
            <a:pPr marL="0" lvl="0" indent="0" algn="l" rtl="0">
              <a:spcBef>
                <a:spcPts val="1200"/>
              </a:spcBef>
              <a:spcAft>
                <a:spcPts val="0"/>
              </a:spcAft>
              <a:buNone/>
            </a:pPr>
            <a:r>
              <a:rPr lang="ja"/>
              <a:t>　</a:t>
            </a:r>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解決策</a:t>
            </a:r>
            <a:endParaRPr/>
          </a:p>
        </p:txBody>
      </p:sp>
      <p:sp>
        <p:nvSpPr>
          <p:cNvPr id="91" name="Google Shape;91;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・LGBTQや女性差別に関する理解を深める</a:t>
            </a:r>
            <a:endParaRPr/>
          </a:p>
          <a:p>
            <a:pPr marL="0" lvl="0" indent="0" algn="l" rtl="0">
              <a:spcBef>
                <a:spcPts val="1200"/>
              </a:spcBef>
              <a:spcAft>
                <a:spcPts val="0"/>
              </a:spcAft>
              <a:buNone/>
            </a:pPr>
            <a:r>
              <a:rPr lang="ja"/>
              <a:t>・全員に適応した避難所生活</a:t>
            </a:r>
            <a:endParaRPr/>
          </a:p>
          <a:p>
            <a:pPr marL="0" lvl="0" indent="0" algn="l" rtl="0">
              <a:spcBef>
                <a:spcPts val="1200"/>
              </a:spcBef>
              <a:spcAft>
                <a:spcPts val="1200"/>
              </a:spcAft>
              <a:buNone/>
            </a:pPr>
            <a:endParaRPr/>
          </a:p>
        </p:txBody>
      </p:sp>
      <p:sp>
        <p:nvSpPr>
          <p:cNvPr id="92" name="Google Shape;92;p17"/>
          <p:cNvSpPr/>
          <p:nvPr/>
        </p:nvSpPr>
        <p:spPr>
          <a:xfrm>
            <a:off x="4876100" y="1352725"/>
            <a:ext cx="188700" cy="790800"/>
          </a:xfrm>
          <a:prstGeom prst="rightBrace">
            <a:avLst>
              <a:gd name="adj1" fmla="val 50000"/>
              <a:gd name="adj2" fmla="val 50000"/>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p:nvPr/>
        </p:nvSpPr>
        <p:spPr>
          <a:xfrm>
            <a:off x="5300775" y="1352725"/>
            <a:ext cx="29256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300" b="1">
                <a:solidFill>
                  <a:srgbClr val="666666"/>
                </a:solidFill>
                <a:latin typeface="Open Sans"/>
                <a:ea typeface="Open Sans"/>
                <a:cs typeface="Open Sans"/>
                <a:sym typeface="Open Sans"/>
              </a:rPr>
              <a:t>・人々の意識改革</a:t>
            </a:r>
            <a:endParaRPr sz="2300" b="1">
              <a:solidFill>
                <a:srgbClr val="666666"/>
              </a:solidFill>
              <a:latin typeface="Open Sans"/>
              <a:ea typeface="Open Sans"/>
              <a:cs typeface="Open Sans"/>
              <a:sym typeface="Open Sans"/>
            </a:endParaRPr>
          </a:p>
          <a:p>
            <a:pPr marL="0" lvl="0" indent="0" algn="l" rtl="0">
              <a:spcBef>
                <a:spcPts val="0"/>
              </a:spcBef>
              <a:spcAft>
                <a:spcPts val="0"/>
              </a:spcAft>
              <a:buNone/>
            </a:pPr>
            <a:r>
              <a:rPr lang="ja" sz="2300" b="1">
                <a:solidFill>
                  <a:srgbClr val="666666"/>
                </a:solidFill>
                <a:latin typeface="Open Sans"/>
                <a:ea typeface="Open Sans"/>
                <a:cs typeface="Open Sans"/>
                <a:sym typeface="Open Sans"/>
              </a:rPr>
              <a:t>・環境整備</a:t>
            </a:r>
            <a:endParaRPr sz="2300" b="1">
              <a:solidFill>
                <a:srgbClr val="666666"/>
              </a:solidFill>
              <a:latin typeface="Open Sans"/>
              <a:ea typeface="Open Sans"/>
              <a:cs typeface="Open Sans"/>
              <a:sym typeface="Open Sans"/>
            </a:endParaRPr>
          </a:p>
        </p:txBody>
      </p:sp>
      <p:sp>
        <p:nvSpPr>
          <p:cNvPr id="94" name="Google Shape;94;p17"/>
          <p:cNvSpPr txBox="1"/>
          <p:nvPr/>
        </p:nvSpPr>
        <p:spPr>
          <a:xfrm>
            <a:off x="4789800" y="173000"/>
            <a:ext cx="404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①避難所生活における課題＆アクションプラン</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アクションプラン</a:t>
            </a:r>
            <a:endParaRPr/>
          </a:p>
        </p:txBody>
      </p:sp>
      <p:sp>
        <p:nvSpPr>
          <p:cNvPr id="100" name="Google Shape;100;p18"/>
          <p:cNvSpPr txBox="1">
            <a:spLocks noGrp="1"/>
          </p:cNvSpPr>
          <p:nvPr>
            <p:ph type="body" idx="1"/>
          </p:nvPr>
        </p:nvSpPr>
        <p:spPr>
          <a:xfrm>
            <a:off x="388350" y="2092050"/>
            <a:ext cx="7993500" cy="809400"/>
          </a:xfrm>
          <a:prstGeom prst="rect">
            <a:avLst/>
          </a:prstGeom>
        </p:spPr>
        <p:txBody>
          <a:bodyPr spcFirstLastPara="1" wrap="square" lIns="91425" tIns="91425" rIns="91425" bIns="91425" anchor="t" anchorCtr="0">
            <a:normAutofit fontScale="25000" lnSpcReduction="20000"/>
          </a:bodyPr>
          <a:lstStyle/>
          <a:p>
            <a:pPr marL="0" lvl="0" indent="0" algn="ctr" rtl="0">
              <a:lnSpc>
                <a:spcPct val="100000"/>
              </a:lnSpc>
              <a:spcBef>
                <a:spcPts val="0"/>
              </a:spcBef>
              <a:spcAft>
                <a:spcPts val="0"/>
              </a:spcAft>
              <a:buNone/>
            </a:pPr>
            <a:endParaRPr sz="3600" b="1">
              <a:solidFill>
                <a:schemeClr val="accent1"/>
              </a:solidFill>
              <a:latin typeface="Arial"/>
              <a:ea typeface="Arial"/>
              <a:cs typeface="Arial"/>
              <a:sym typeface="Arial"/>
            </a:endParaRPr>
          </a:p>
          <a:p>
            <a:pPr marL="0" lvl="0" indent="0" algn="l" rtl="0">
              <a:spcBef>
                <a:spcPts val="0"/>
              </a:spcBef>
              <a:spcAft>
                <a:spcPts val="0"/>
              </a:spcAft>
              <a:buNone/>
            </a:pPr>
            <a:r>
              <a:rPr lang="ja" sz="8000"/>
              <a:t>事前にLGBTQや女性差別についての知識を得る（SNSや本）</a:t>
            </a:r>
            <a:endParaRPr sz="8000"/>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01" name="Google Shape;101;p18"/>
          <p:cNvSpPr/>
          <p:nvPr/>
        </p:nvSpPr>
        <p:spPr>
          <a:xfrm>
            <a:off x="388350" y="1399950"/>
            <a:ext cx="1321200" cy="582000"/>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3200" b="1">
                <a:solidFill>
                  <a:schemeClr val="accent1"/>
                </a:solidFill>
              </a:rPr>
              <a:t>個人</a:t>
            </a:r>
            <a:endParaRPr sz="3200" b="1">
              <a:solidFill>
                <a:schemeClr val="accent1"/>
              </a:solidFill>
            </a:endParaRPr>
          </a:p>
        </p:txBody>
      </p:sp>
      <p:sp>
        <p:nvSpPr>
          <p:cNvPr id="102" name="Google Shape;102;p18"/>
          <p:cNvSpPr/>
          <p:nvPr/>
        </p:nvSpPr>
        <p:spPr>
          <a:xfrm>
            <a:off x="529800" y="3011550"/>
            <a:ext cx="1038300" cy="707400"/>
          </a:xfrm>
          <a:prstGeom prst="rightArrow">
            <a:avLst>
              <a:gd name="adj1" fmla="val 50000"/>
              <a:gd name="adj2" fmla="val 50000"/>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p:nvPr/>
        </p:nvSpPr>
        <p:spPr>
          <a:xfrm>
            <a:off x="1709550" y="2918850"/>
            <a:ext cx="66378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300" b="1">
                <a:solidFill>
                  <a:srgbClr val="666666"/>
                </a:solidFill>
                <a:latin typeface="Open Sans"/>
                <a:ea typeface="Open Sans"/>
                <a:cs typeface="Open Sans"/>
                <a:sym typeface="Open Sans"/>
              </a:rPr>
              <a:t>多様な性があること</a:t>
            </a:r>
            <a:endParaRPr sz="2300" b="1">
              <a:solidFill>
                <a:srgbClr val="666666"/>
              </a:solidFill>
              <a:latin typeface="Open Sans"/>
              <a:ea typeface="Open Sans"/>
              <a:cs typeface="Open Sans"/>
              <a:sym typeface="Open Sans"/>
            </a:endParaRPr>
          </a:p>
          <a:p>
            <a:pPr marL="0" lvl="0" indent="0" algn="l" rtl="0">
              <a:spcBef>
                <a:spcPts val="0"/>
              </a:spcBef>
              <a:spcAft>
                <a:spcPts val="0"/>
              </a:spcAft>
              <a:buNone/>
            </a:pPr>
            <a:r>
              <a:rPr lang="ja" sz="2300" b="1">
                <a:solidFill>
                  <a:srgbClr val="666666"/>
                </a:solidFill>
                <a:latin typeface="Open Sans"/>
                <a:ea typeface="Open Sans"/>
                <a:cs typeface="Open Sans"/>
                <a:sym typeface="Open Sans"/>
              </a:rPr>
              <a:t>性別によらないこと</a:t>
            </a:r>
            <a:endParaRPr sz="2300" b="1">
              <a:solidFill>
                <a:srgbClr val="666666"/>
              </a:solidFill>
              <a:latin typeface="Open Sans"/>
              <a:ea typeface="Open Sans"/>
              <a:cs typeface="Open Sans"/>
              <a:sym typeface="Open Sans"/>
            </a:endParaRPr>
          </a:p>
        </p:txBody>
      </p:sp>
      <p:sp>
        <p:nvSpPr>
          <p:cNvPr id="104" name="Google Shape;104;p18"/>
          <p:cNvSpPr/>
          <p:nvPr/>
        </p:nvSpPr>
        <p:spPr>
          <a:xfrm>
            <a:off x="4455800" y="4136850"/>
            <a:ext cx="4577400" cy="707400"/>
          </a:xfrm>
          <a:prstGeom prst="wedgeRoundRectCallout">
            <a:avLst>
              <a:gd name="adj1" fmla="val -31540"/>
              <a:gd name="adj2" fmla="val -90027"/>
              <a:gd name="adj3" fmla="val 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900" b="1">
                <a:solidFill>
                  <a:schemeClr val="lt1"/>
                </a:solidFill>
              </a:rPr>
              <a:t>一人ひとりが意識を変えることが大切</a:t>
            </a:r>
            <a:endParaRPr sz="1900" b="1">
              <a:solidFill>
                <a:schemeClr val="lt1"/>
              </a:solidFill>
            </a:endParaRPr>
          </a:p>
        </p:txBody>
      </p:sp>
      <p:sp>
        <p:nvSpPr>
          <p:cNvPr id="105" name="Google Shape;105;p18"/>
          <p:cNvSpPr/>
          <p:nvPr/>
        </p:nvSpPr>
        <p:spPr>
          <a:xfrm>
            <a:off x="4813175" y="2957125"/>
            <a:ext cx="251700" cy="809400"/>
          </a:xfrm>
          <a:prstGeom prst="rightBrace">
            <a:avLst>
              <a:gd name="adj1" fmla="val 50000"/>
              <a:gd name="adj2" fmla="val 5000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p:nvPr/>
        </p:nvSpPr>
        <p:spPr>
          <a:xfrm>
            <a:off x="5269400" y="3084775"/>
            <a:ext cx="2406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400" b="1">
                <a:solidFill>
                  <a:srgbClr val="666666"/>
                </a:solidFill>
                <a:latin typeface="Open Sans"/>
                <a:ea typeface="Open Sans"/>
                <a:cs typeface="Open Sans"/>
                <a:sym typeface="Open Sans"/>
              </a:rPr>
              <a:t>当たり前</a:t>
            </a:r>
            <a:endParaRPr sz="2400" b="1">
              <a:solidFill>
                <a:srgbClr val="666666"/>
              </a:solidFill>
              <a:latin typeface="Open Sans"/>
              <a:ea typeface="Open Sans"/>
              <a:cs typeface="Open Sans"/>
              <a:sym typeface="Open Sans"/>
            </a:endParaRPr>
          </a:p>
        </p:txBody>
      </p:sp>
      <p:sp>
        <p:nvSpPr>
          <p:cNvPr id="107" name="Google Shape;107;p18"/>
          <p:cNvSpPr txBox="1"/>
          <p:nvPr/>
        </p:nvSpPr>
        <p:spPr>
          <a:xfrm>
            <a:off x="4789800" y="173000"/>
            <a:ext cx="404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①避難所生活における課題＆アクションプラン</a:t>
            </a:r>
            <a:endParaRPr>
              <a:latin typeface="Open Sans"/>
              <a:ea typeface="Open Sans"/>
              <a:cs typeface="Open Sans"/>
              <a:sym typeface="Open Sans"/>
            </a:endParaRPr>
          </a:p>
        </p:txBody>
      </p:sp>
      <p:sp>
        <p:nvSpPr>
          <p:cNvPr id="108" name="Google Shape;108;p18"/>
          <p:cNvSpPr/>
          <p:nvPr/>
        </p:nvSpPr>
        <p:spPr>
          <a:xfrm>
            <a:off x="6920900" y="1530188"/>
            <a:ext cx="1667400" cy="597600"/>
          </a:xfrm>
          <a:prstGeom prst="wedgeEllipseCallout">
            <a:avLst>
              <a:gd name="adj1" fmla="val -20833"/>
              <a:gd name="adj2" fmla="val 62500"/>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700" b="1">
                <a:solidFill>
                  <a:schemeClr val="lt1"/>
                </a:solidFill>
              </a:rPr>
              <a:t>YouTube</a:t>
            </a:r>
            <a:endParaRPr sz="1700" b="1">
              <a:solidFill>
                <a:schemeClr val="lt1"/>
              </a:solidFill>
            </a:endParaRPr>
          </a:p>
        </p:txBody>
      </p:sp>
      <p:sp>
        <p:nvSpPr>
          <p:cNvPr id="109" name="Google Shape;109;p18"/>
          <p:cNvSpPr/>
          <p:nvPr/>
        </p:nvSpPr>
        <p:spPr>
          <a:xfrm>
            <a:off x="5269400" y="1152413"/>
            <a:ext cx="1667400" cy="597600"/>
          </a:xfrm>
          <a:prstGeom prst="wedgeEllipseCallout">
            <a:avLst>
              <a:gd name="adj1" fmla="val -20833"/>
              <a:gd name="adj2" fmla="val 62500"/>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700" b="1">
                <a:solidFill>
                  <a:schemeClr val="lt1"/>
                </a:solidFill>
              </a:rPr>
              <a:t>Twitter</a:t>
            </a:r>
            <a:endParaRPr sz="1700"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アクションプラン</a:t>
            </a:r>
            <a:endParaRPr/>
          </a:p>
        </p:txBody>
      </p:sp>
      <p:sp>
        <p:nvSpPr>
          <p:cNvPr id="115" name="Google Shape;115;p19"/>
          <p:cNvSpPr txBox="1">
            <a:spLocks noGrp="1"/>
          </p:cNvSpPr>
          <p:nvPr>
            <p:ph type="body" idx="1"/>
          </p:nvPr>
        </p:nvSpPr>
        <p:spPr>
          <a:xfrm>
            <a:off x="451275" y="2306825"/>
            <a:ext cx="8520600" cy="1274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ja" sz="2000">
                <a:solidFill>
                  <a:srgbClr val="666666"/>
                </a:solidFill>
              </a:rPr>
              <a:t>避難所生活におけるマニュアル作り</a:t>
            </a:r>
            <a:endParaRPr sz="2000">
              <a:solidFill>
                <a:srgbClr val="666666"/>
              </a:solidFill>
            </a:endParaRPr>
          </a:p>
          <a:p>
            <a:pPr marL="0" lvl="0" indent="0" algn="l" rtl="0">
              <a:lnSpc>
                <a:spcPct val="100000"/>
              </a:lnSpc>
              <a:spcBef>
                <a:spcPts val="0"/>
              </a:spcBef>
              <a:spcAft>
                <a:spcPts val="0"/>
              </a:spcAft>
              <a:buNone/>
            </a:pPr>
            <a:endParaRPr sz="1400">
              <a:solidFill>
                <a:srgbClr val="000000"/>
              </a:solidFill>
            </a:endParaRPr>
          </a:p>
          <a:p>
            <a:pPr marL="0" lvl="0" indent="0" algn="l" rtl="0">
              <a:spcBef>
                <a:spcPts val="0"/>
              </a:spcBef>
              <a:spcAft>
                <a:spcPts val="1200"/>
              </a:spcAft>
              <a:buNone/>
            </a:pPr>
            <a:endParaRPr/>
          </a:p>
        </p:txBody>
      </p:sp>
      <p:sp>
        <p:nvSpPr>
          <p:cNvPr id="116" name="Google Shape;116;p19"/>
          <p:cNvSpPr/>
          <p:nvPr/>
        </p:nvSpPr>
        <p:spPr>
          <a:xfrm>
            <a:off x="451275" y="1438625"/>
            <a:ext cx="2910000" cy="582000"/>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3200" b="1">
                <a:solidFill>
                  <a:schemeClr val="accent1"/>
                </a:solidFill>
              </a:rPr>
              <a:t>政府・自治体</a:t>
            </a:r>
            <a:endParaRPr sz="3200" b="1">
              <a:solidFill>
                <a:schemeClr val="accent1"/>
              </a:solidFill>
            </a:endParaRPr>
          </a:p>
        </p:txBody>
      </p:sp>
      <p:sp>
        <p:nvSpPr>
          <p:cNvPr id="117" name="Google Shape;117;p19"/>
          <p:cNvSpPr/>
          <p:nvPr/>
        </p:nvSpPr>
        <p:spPr>
          <a:xfrm>
            <a:off x="534800" y="3047650"/>
            <a:ext cx="1038300" cy="707400"/>
          </a:xfrm>
          <a:prstGeom prst="rightArrow">
            <a:avLst>
              <a:gd name="adj1" fmla="val 50000"/>
              <a:gd name="adj2" fmla="val 50000"/>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txBox="1"/>
          <p:nvPr/>
        </p:nvSpPr>
        <p:spPr>
          <a:xfrm>
            <a:off x="1858650" y="3131950"/>
            <a:ext cx="5426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300" b="1">
                <a:solidFill>
                  <a:srgbClr val="666666"/>
                </a:solidFill>
                <a:latin typeface="Open Sans"/>
                <a:ea typeface="Open Sans"/>
                <a:cs typeface="Open Sans"/>
                <a:sym typeface="Open Sans"/>
              </a:rPr>
              <a:t>人権が守られる環境をつくる</a:t>
            </a:r>
            <a:endParaRPr sz="2300" b="1">
              <a:solidFill>
                <a:srgbClr val="666666"/>
              </a:solidFill>
              <a:latin typeface="Open Sans"/>
              <a:ea typeface="Open Sans"/>
              <a:cs typeface="Open Sans"/>
              <a:sym typeface="Open Sans"/>
            </a:endParaRPr>
          </a:p>
        </p:txBody>
      </p:sp>
      <p:sp>
        <p:nvSpPr>
          <p:cNvPr id="119" name="Google Shape;119;p19"/>
          <p:cNvSpPr txBox="1"/>
          <p:nvPr/>
        </p:nvSpPr>
        <p:spPr>
          <a:xfrm>
            <a:off x="4789800" y="173000"/>
            <a:ext cx="404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①避難所生活における課題＆アクションプラン</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188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②福島原発事故による人権問題</a:t>
            </a:r>
            <a:endParaRPr/>
          </a:p>
        </p:txBody>
      </p:sp>
      <p:pic>
        <p:nvPicPr>
          <p:cNvPr id="125" name="Google Shape;125;p20"/>
          <p:cNvPicPr preferRelativeResize="0"/>
          <p:nvPr/>
        </p:nvPicPr>
        <p:blipFill>
          <a:blip r:embed="rId3">
            <a:alphaModFix/>
          </a:blip>
          <a:stretch>
            <a:fillRect/>
          </a:stretch>
        </p:blipFill>
        <p:spPr>
          <a:xfrm>
            <a:off x="311688" y="1049550"/>
            <a:ext cx="5326730" cy="3686275"/>
          </a:xfrm>
          <a:prstGeom prst="rect">
            <a:avLst/>
          </a:prstGeom>
          <a:noFill/>
          <a:ln>
            <a:noFill/>
          </a:ln>
        </p:spPr>
      </p:pic>
      <p:sp>
        <p:nvSpPr>
          <p:cNvPr id="126" name="Google Shape;126;p20"/>
          <p:cNvSpPr/>
          <p:nvPr/>
        </p:nvSpPr>
        <p:spPr>
          <a:xfrm>
            <a:off x="5818913" y="2386850"/>
            <a:ext cx="1038300" cy="707400"/>
          </a:xfrm>
          <a:prstGeom prst="rightArrow">
            <a:avLst>
              <a:gd name="adj1" fmla="val 50000"/>
              <a:gd name="adj2" fmla="val 50000"/>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txBox="1"/>
          <p:nvPr/>
        </p:nvSpPr>
        <p:spPr>
          <a:xfrm>
            <a:off x="6948575" y="2200950"/>
            <a:ext cx="2040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200" b="1">
                <a:latin typeface="Open Sans"/>
                <a:ea typeface="Open Sans"/>
                <a:cs typeface="Open Sans"/>
                <a:sym typeface="Open Sans"/>
              </a:rPr>
              <a:t>いじめ・差別</a:t>
            </a:r>
            <a:endParaRPr sz="2200" b="1">
              <a:latin typeface="Open Sans"/>
              <a:ea typeface="Open Sans"/>
              <a:cs typeface="Open Sans"/>
              <a:sym typeface="Open Sans"/>
            </a:endParaRPr>
          </a:p>
        </p:txBody>
      </p:sp>
      <p:sp>
        <p:nvSpPr>
          <p:cNvPr id="128" name="Google Shape;128;p20"/>
          <p:cNvSpPr txBox="1"/>
          <p:nvPr/>
        </p:nvSpPr>
        <p:spPr>
          <a:xfrm>
            <a:off x="7253375" y="2810550"/>
            <a:ext cx="2040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200" b="1">
                <a:latin typeface="Open Sans"/>
                <a:ea typeface="Open Sans"/>
                <a:cs typeface="Open Sans"/>
                <a:sym typeface="Open Sans"/>
              </a:rPr>
              <a:t>風評被害</a:t>
            </a:r>
            <a:endParaRPr sz="2200" b="1">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9200" y="212275"/>
            <a:ext cx="4989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原発によるいじめ・差別</a:t>
            </a:r>
            <a:endParaRPr/>
          </a:p>
        </p:txBody>
      </p:sp>
      <p:pic>
        <p:nvPicPr>
          <p:cNvPr id="134" name="Google Shape;134;p21"/>
          <p:cNvPicPr preferRelativeResize="0"/>
          <p:nvPr/>
        </p:nvPicPr>
        <p:blipFill>
          <a:blip r:embed="rId3">
            <a:alphaModFix/>
          </a:blip>
          <a:stretch>
            <a:fillRect/>
          </a:stretch>
        </p:blipFill>
        <p:spPr>
          <a:xfrm>
            <a:off x="6431275" y="118575"/>
            <a:ext cx="2447900" cy="4650999"/>
          </a:xfrm>
          <a:prstGeom prst="rect">
            <a:avLst/>
          </a:prstGeom>
          <a:noFill/>
          <a:ln>
            <a:noFill/>
          </a:ln>
        </p:spPr>
      </p:pic>
      <p:pic>
        <p:nvPicPr>
          <p:cNvPr id="135" name="Google Shape;135;p21"/>
          <p:cNvPicPr preferRelativeResize="0"/>
          <p:nvPr/>
        </p:nvPicPr>
        <p:blipFill>
          <a:blip r:embed="rId4">
            <a:alphaModFix/>
          </a:blip>
          <a:stretch>
            <a:fillRect/>
          </a:stretch>
        </p:blipFill>
        <p:spPr>
          <a:xfrm>
            <a:off x="319200" y="1212488"/>
            <a:ext cx="5767826" cy="3242775"/>
          </a:xfrm>
          <a:prstGeom prst="rect">
            <a:avLst/>
          </a:prstGeom>
          <a:noFill/>
          <a:ln>
            <a:noFill/>
          </a:ln>
        </p:spPr>
      </p:pic>
      <p:sp>
        <p:nvSpPr>
          <p:cNvPr id="136" name="Google Shape;136;p21"/>
          <p:cNvSpPr txBox="1"/>
          <p:nvPr/>
        </p:nvSpPr>
        <p:spPr>
          <a:xfrm>
            <a:off x="6517600" y="2770725"/>
            <a:ext cx="1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86775" y="450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国内外の風評被害</a:t>
            </a:r>
            <a:endParaRPr/>
          </a:p>
        </p:txBody>
      </p:sp>
      <p:pic>
        <p:nvPicPr>
          <p:cNvPr id="142" name="Google Shape;142;p22"/>
          <p:cNvPicPr preferRelativeResize="0"/>
          <p:nvPr/>
        </p:nvPicPr>
        <p:blipFill>
          <a:blip r:embed="rId3">
            <a:alphaModFix/>
          </a:blip>
          <a:stretch>
            <a:fillRect/>
          </a:stretch>
        </p:blipFill>
        <p:spPr>
          <a:xfrm>
            <a:off x="386775" y="856700"/>
            <a:ext cx="3599843" cy="3686274"/>
          </a:xfrm>
          <a:prstGeom prst="rect">
            <a:avLst/>
          </a:prstGeom>
          <a:noFill/>
          <a:ln>
            <a:noFill/>
          </a:ln>
        </p:spPr>
      </p:pic>
      <p:sp>
        <p:nvSpPr>
          <p:cNvPr id="143" name="Google Shape;143;p22"/>
          <p:cNvSpPr txBox="1"/>
          <p:nvPr/>
        </p:nvSpPr>
        <p:spPr>
          <a:xfrm>
            <a:off x="349225" y="4542975"/>
            <a:ext cx="3967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200">
                <a:latin typeface="Open Sans"/>
                <a:ea typeface="Open Sans"/>
                <a:cs typeface="Open Sans"/>
                <a:sym typeface="Open Sans"/>
              </a:rPr>
              <a:t>出典：第４９回衆院選に絡み福島民報社が福島県内の有権者を対象に実施した電話世論調査</a:t>
            </a:r>
            <a:endParaRPr sz="1200">
              <a:latin typeface="Open Sans"/>
              <a:ea typeface="Open Sans"/>
              <a:cs typeface="Open Sans"/>
              <a:sym typeface="Open Sans"/>
            </a:endParaRPr>
          </a:p>
        </p:txBody>
      </p:sp>
      <p:pic>
        <p:nvPicPr>
          <p:cNvPr id="144" name="Google Shape;144;p22"/>
          <p:cNvPicPr preferRelativeResize="0"/>
          <p:nvPr/>
        </p:nvPicPr>
        <p:blipFill>
          <a:blip r:embed="rId4">
            <a:alphaModFix/>
          </a:blip>
          <a:stretch>
            <a:fillRect/>
          </a:stretch>
        </p:blipFill>
        <p:spPr>
          <a:xfrm>
            <a:off x="4361475" y="90100"/>
            <a:ext cx="4587601" cy="2078375"/>
          </a:xfrm>
          <a:prstGeom prst="rect">
            <a:avLst/>
          </a:prstGeom>
          <a:noFill/>
          <a:ln>
            <a:noFill/>
          </a:ln>
        </p:spPr>
      </p:pic>
      <p:pic>
        <p:nvPicPr>
          <p:cNvPr id="145" name="Google Shape;145;p22"/>
          <p:cNvPicPr preferRelativeResize="0"/>
          <p:nvPr/>
        </p:nvPicPr>
        <p:blipFill>
          <a:blip r:embed="rId5">
            <a:alphaModFix/>
          </a:blip>
          <a:stretch>
            <a:fillRect/>
          </a:stretch>
        </p:blipFill>
        <p:spPr>
          <a:xfrm>
            <a:off x="4558450" y="2356200"/>
            <a:ext cx="4193649" cy="2505025"/>
          </a:xfrm>
          <a:prstGeom prst="rect">
            <a:avLst/>
          </a:prstGeom>
          <a:noFill/>
          <a:ln>
            <a:noFill/>
          </a:ln>
        </p:spPr>
      </p:pic>
      <p:sp>
        <p:nvSpPr>
          <p:cNvPr id="146" name="Google Shape;146;p22"/>
          <p:cNvSpPr/>
          <p:nvPr/>
        </p:nvSpPr>
        <p:spPr>
          <a:xfrm>
            <a:off x="2425325" y="2072400"/>
            <a:ext cx="1772100" cy="8259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画面に合わせる (16:9)</PresentationFormat>
  <Paragraphs>134</Paragraphs>
  <Slides>26</Slides>
  <Notes>26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26</vt:i4>
      </vt:variant>
    </vt:vector>
  </HeadingPairs>
  <TitlesOfParts>
    <vt:vector size="30" baseType="lpstr">
      <vt:lpstr>Open Sans</vt:lpstr>
      <vt:lpstr>PT Sans Narrow</vt:lpstr>
      <vt:lpstr>Arial</vt:lpstr>
      <vt:lpstr>Tropic</vt:lpstr>
      <vt:lpstr>意識改革で社会に変化を！</vt:lpstr>
      <vt:lpstr>発表の流れ</vt:lpstr>
      <vt:lpstr>①避難所における課題</vt:lpstr>
      <vt:lpstr>解決策</vt:lpstr>
      <vt:lpstr>アクションプラン</vt:lpstr>
      <vt:lpstr>アクションプラン</vt:lpstr>
      <vt:lpstr>②福島原発事故による人権問題</vt:lpstr>
      <vt:lpstr>原発によるいじめ・差別</vt:lpstr>
      <vt:lpstr>国内外の風評被害</vt:lpstr>
      <vt:lpstr>解決策</vt:lpstr>
      <vt:lpstr>アクションプラン</vt:lpstr>
      <vt:lpstr>アクションプラン</vt:lpstr>
      <vt:lpstr>福島県の魅力～いわき編～</vt:lpstr>
      <vt:lpstr>③復興意識の差</vt:lpstr>
      <vt:lpstr>日本国内での復興意識の差</vt:lpstr>
      <vt:lpstr>クイズ：被災３県では課題意識が高いのに全　　　　国では課題意識が低い項目はどれ？</vt:lpstr>
      <vt:lpstr>日本国内での復興意識の差</vt:lpstr>
      <vt:lpstr>人口減少</vt:lpstr>
      <vt:lpstr>PowerPoint プレゼンテーション</vt:lpstr>
      <vt:lpstr>少数派としての被災者①</vt:lpstr>
      <vt:lpstr>少数派としての被災者②</vt:lpstr>
      <vt:lpstr>少数派の意見を多数派に届けるには？</vt:lpstr>
      <vt:lpstr>個人のアクションプラン</vt:lpstr>
      <vt:lpstr>全体のアクションプラン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意識改革で社会に変化を！</dc:title>
  <cp:lastModifiedBy>澤田 いろは</cp:lastModifiedBy>
  <cp:revision>1</cp:revision>
  <dcterms:modified xsi:type="dcterms:W3CDTF">2022-08-04T08:33:07Z</dcterms:modified>
</cp:coreProperties>
</file>